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40"/>
  </p:notesMasterIdLst>
  <p:sldIdLst>
    <p:sldId id="256" r:id="rId5"/>
    <p:sldId id="257" r:id="rId6"/>
    <p:sldId id="270" r:id="rId7"/>
    <p:sldId id="282" r:id="rId8"/>
    <p:sldId id="291" r:id="rId9"/>
    <p:sldId id="258" r:id="rId10"/>
    <p:sldId id="259" r:id="rId11"/>
    <p:sldId id="293" r:id="rId12"/>
    <p:sldId id="260" r:id="rId13"/>
    <p:sldId id="283" r:id="rId14"/>
    <p:sldId id="284" r:id="rId15"/>
    <p:sldId id="285" r:id="rId16"/>
    <p:sldId id="262" r:id="rId17"/>
    <p:sldId id="281" r:id="rId18"/>
    <p:sldId id="263" r:id="rId19"/>
    <p:sldId id="271" r:id="rId20"/>
    <p:sldId id="273" r:id="rId21"/>
    <p:sldId id="286" r:id="rId22"/>
    <p:sldId id="261" r:id="rId23"/>
    <p:sldId id="295" r:id="rId24"/>
    <p:sldId id="287" r:id="rId25"/>
    <p:sldId id="277" r:id="rId26"/>
    <p:sldId id="264" r:id="rId27"/>
    <p:sldId id="300" r:id="rId28"/>
    <p:sldId id="265" r:id="rId29"/>
    <p:sldId id="288" r:id="rId30"/>
    <p:sldId id="278" r:id="rId31"/>
    <p:sldId id="269" r:id="rId32"/>
    <p:sldId id="301" r:id="rId33"/>
    <p:sldId id="268" r:id="rId34"/>
    <p:sldId id="267" r:id="rId35"/>
    <p:sldId id="266" r:id="rId36"/>
    <p:sldId id="294" r:id="rId37"/>
    <p:sldId id="289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A32D717-5B32-FF81-3477-DE9877A4953D}" name="게스트 사용자" initials="게사" userId="S::urn:spo:anon#34d6c4dc41a70e5439182aaf339efa0844c6eaa013dfbff440ca3b26e33ff9bb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F0020D-BFA0-03D6-FF67-818CA4BED668}" v="20" dt="2024-10-01T07:33:10.831"/>
    <p1510:client id="{47D76F4D-FC87-4D3B-C922-85835E0F642A}" v="36" dt="2024-10-01T06:06:50.370"/>
    <p1510:client id="{761AAD1A-B551-09C5-CD13-FE18B9A58621}" v="2" dt="2024-10-01T03:08:17.557"/>
    <p1510:client id="{79FCC5DE-5890-E277-9934-40595482A917}" v="112" dt="2024-10-02T00:58:20.427"/>
    <p1510:client id="{82AA666A-B786-64A5-DD18-50E8AA2280D7}" v="4" dt="2024-10-01T23:28:44.882"/>
    <p1510:client id="{8BDEA179-C1AB-46E1-86EF-11E5B350F9C7}" v="1193" dt="2024-10-02T00:49:12.835"/>
    <p1510:client id="{9536948C-8165-E5D5-53A2-A66D5D81BDF8}" v="12" dt="2024-10-02T00:55:04.823"/>
    <p1510:client id="{A62CB89F-7609-306C-C839-C1DA9C924B8C}" v="2" dt="2024-10-01T10:47:10.958"/>
    <p1510:client id="{CDF7A09F-6466-C900-BF02-A20B951EFE2B}" v="1" dt="2024-10-01T22:55:29.736"/>
    <p1510:client id="{D1E258AF-56DF-6B43-8D1A-8DD36B85733B}" v="30" dt="2024-10-01T04:12:18.968"/>
    <p1510:client id="{DF6EABC0-004F-2A77-C8C1-AED81B9C1F05}" v="1948" dt="2024-10-01T05:07:44.136"/>
    <p1510:client id="{EE0B0E45-A5F1-EB2D-05F4-C57D87F5F321}" v="46" dt="2024-10-01T07:29:27.910"/>
    <p1510:client id="{FCAF422A-0B95-018B-9011-D1EB50FB8065}" v="2" dt="2024-10-01T03:05:07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5571F2-4EFB-475C-9E98-1AED1AC13B76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D0B39-DB6F-4A69-A1FC-A971DA14754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38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안녕하세요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여러분</a:t>
            </a:r>
            <a:r>
              <a:rPr lang="en-US" altLang="ko-KR">
                <a:ea typeface="맑은 고딕"/>
              </a:rPr>
              <a:t>! </a:t>
            </a:r>
            <a:r>
              <a:rPr lang="ko-KR" altLang="en-US" err="1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1</a:t>
            </a:r>
            <a:r>
              <a:rPr lang="ko-KR" altLang="en-US">
                <a:ea typeface="맑은 고딕"/>
              </a:rPr>
              <a:t>조의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발표를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시작하겠습니다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오늘은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크림이라는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플랫폼에서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추출한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데이터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분석한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부분을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소개해드리려고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합니다</a:t>
            </a:r>
            <a:r>
              <a:rPr lang="en-US" altLang="ko-KR">
                <a:ea typeface="맑은 고딕"/>
              </a:rPr>
              <a:t>.</a:t>
            </a:r>
          </a:p>
          <a:p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65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실적에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보여드리겠습니다</a:t>
            </a:r>
            <a:r>
              <a:rPr lang="en-US" altLang="ko-KR">
                <a:ea typeface="맑은 고딕"/>
              </a:rPr>
              <a:t>. </a:t>
            </a:r>
            <a:endParaRPr lang="ko-KR" altLang="en-US">
              <a:ea typeface="맑은 고딕"/>
            </a:endParaRPr>
          </a:p>
          <a:p>
            <a:r>
              <a:rPr lang="en-US" altLang="ko-KR">
                <a:ea typeface="맑은 고딕"/>
              </a:rPr>
              <a:t> 2021</a:t>
            </a:r>
            <a:r>
              <a:rPr lang="ko-KR" altLang="en-US">
                <a:ea typeface="맑은 고딕"/>
              </a:rPr>
              <a:t>년부터</a:t>
            </a:r>
            <a:r>
              <a:rPr lang="en-US" altLang="ko-KR">
                <a:ea typeface="맑은 고딕"/>
              </a:rPr>
              <a:t> 2023</a:t>
            </a:r>
            <a:r>
              <a:rPr lang="ko-KR" altLang="en-US">
                <a:ea typeface="맑은 고딕"/>
              </a:rPr>
              <a:t>년까지의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가치는</a:t>
            </a:r>
            <a:r>
              <a:rPr lang="en-US" altLang="ko-KR">
                <a:ea typeface="맑은 고딕"/>
              </a:rPr>
              <a:t> 4000</a:t>
            </a:r>
            <a:r>
              <a:rPr lang="ko-KR" altLang="en-US">
                <a:ea typeface="맑은 고딕"/>
              </a:rPr>
              <a:t>억에서</a:t>
            </a:r>
            <a:r>
              <a:rPr lang="en-US" altLang="ko-KR">
                <a:ea typeface="맑은 고딕"/>
              </a:rPr>
              <a:t> 1</a:t>
            </a:r>
            <a:r>
              <a:rPr lang="ko-KR" altLang="en-US">
                <a:ea typeface="맑은 고딕"/>
              </a:rPr>
              <a:t>조 </a:t>
            </a:r>
            <a:r>
              <a:rPr lang="en-US" altLang="ko-KR">
                <a:ea typeface="맑은 고딕"/>
              </a:rPr>
              <a:t>2,000</a:t>
            </a:r>
            <a:r>
              <a:rPr lang="ko-KR" altLang="en-US">
                <a:ea typeface="맑은 고딕"/>
              </a:rPr>
              <a:t>억으로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성장했습니다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매출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역시</a:t>
            </a:r>
            <a:r>
              <a:rPr lang="en-US" altLang="ko-KR">
                <a:ea typeface="맑은 고딕"/>
              </a:rPr>
              <a:t> 32</a:t>
            </a:r>
            <a:r>
              <a:rPr lang="ko-KR" altLang="en-US">
                <a:ea typeface="맑은 고딕"/>
              </a:rPr>
              <a:t>억에서</a:t>
            </a:r>
            <a:r>
              <a:rPr lang="en-US" altLang="ko-KR">
                <a:ea typeface="맑은 고딕"/>
              </a:rPr>
              <a:t> 1,222</a:t>
            </a:r>
            <a:r>
              <a:rPr lang="ko-KR" altLang="en-US">
                <a:ea typeface="맑은 고딕"/>
              </a:rPr>
              <a:t>억으로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증가했죠</a:t>
            </a:r>
            <a:r>
              <a:rPr lang="en-US" altLang="ko-KR">
                <a:ea typeface="맑은 고딕"/>
              </a:rPr>
              <a:t>. 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하지만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영업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손익은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여전히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개선이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필요한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상황으로</a:t>
            </a:r>
            <a:r>
              <a:rPr lang="en-US" altLang="ko-KR">
                <a:ea typeface="맑은 고딕"/>
              </a:rPr>
              <a:t>, -595</a:t>
            </a:r>
            <a:r>
              <a:rPr lang="ko-KR" altLang="en-US">
                <a:ea typeface="맑은 고딕"/>
              </a:rPr>
              <a:t>억에서</a:t>
            </a:r>
            <a:r>
              <a:rPr lang="en-US" altLang="ko-KR">
                <a:ea typeface="맑은 고딕"/>
              </a:rPr>
              <a:t> -408</a:t>
            </a:r>
            <a:r>
              <a:rPr lang="ko-KR" altLang="en-US">
                <a:ea typeface="맑은 고딕"/>
              </a:rPr>
              <a:t>억으로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감소하긴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했지만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여전히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상태입니다</a:t>
            </a:r>
            <a:r>
              <a:rPr lang="en-US" altLang="ko-KR">
                <a:ea typeface="맑은 고딕"/>
              </a:rPr>
              <a:t>. 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긍정적으로 생각한다면 이는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앞으로의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가능성을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보여주는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지표이기도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합니다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  <a:p>
            <a:endParaRPr lang="en-US" altLang="ko-KR">
              <a:ea typeface="맑은 고딕"/>
            </a:endParaRPr>
          </a:p>
          <a:p>
            <a:endParaRPr lang="en-US"/>
          </a:p>
          <a:p>
            <a:r>
              <a:rPr lang="ko-KR" altLang="en-US">
                <a:ea typeface="맑은 고딕"/>
              </a:rPr>
              <a:t>다음은 데이터</a:t>
            </a:r>
            <a:r>
              <a:rPr lang="en-US"/>
              <a:t> </a:t>
            </a:r>
            <a:r>
              <a:rPr lang="en-US" err="1"/>
              <a:t>크롤링을</a:t>
            </a:r>
            <a:r>
              <a:rPr lang="en-US"/>
              <a:t> </a:t>
            </a:r>
            <a:r>
              <a:rPr lang="en-US" err="1"/>
              <a:t>통해</a:t>
            </a:r>
            <a:r>
              <a:rPr lang="en-US"/>
              <a:t> </a:t>
            </a:r>
            <a:r>
              <a:rPr lang="en-US" err="1"/>
              <a:t>수집한</a:t>
            </a:r>
            <a:r>
              <a:rPr lang="en-US"/>
              <a:t> </a:t>
            </a:r>
            <a:r>
              <a:rPr lang="en-US" err="1"/>
              <a:t>정보에</a:t>
            </a:r>
            <a:r>
              <a:rPr lang="en-US"/>
              <a:t> </a:t>
            </a:r>
            <a:r>
              <a:rPr lang="en-US" err="1"/>
              <a:t>대해</a:t>
            </a:r>
            <a:r>
              <a:rPr lang="en-US"/>
              <a:t> </a:t>
            </a:r>
            <a:r>
              <a:rPr lang="en-US" err="1"/>
              <a:t>보여드릴</a:t>
            </a:r>
            <a:r>
              <a:rPr lang="en-US"/>
              <a:t> </a:t>
            </a:r>
            <a:r>
              <a:rPr lang="en-US" err="1"/>
              <a:t>건데요</a:t>
            </a:r>
            <a:r>
              <a:rPr lang="en-US"/>
              <a:t>, 이 </a:t>
            </a:r>
            <a:r>
              <a:rPr lang="en-US" err="1"/>
              <a:t>부분에</a:t>
            </a:r>
            <a:r>
              <a:rPr lang="en-US"/>
              <a:t> </a:t>
            </a:r>
            <a:r>
              <a:rPr lang="en-US" err="1"/>
              <a:t>대해서는</a:t>
            </a:r>
            <a:r>
              <a:rPr lang="en-US"/>
              <a:t> </a:t>
            </a:r>
            <a:r>
              <a:rPr lang="en-US" err="1"/>
              <a:t>저희</a:t>
            </a:r>
            <a:r>
              <a:rPr lang="en-US"/>
              <a:t> </a:t>
            </a:r>
            <a:r>
              <a:rPr lang="en-US" err="1"/>
              <a:t>팀원</a:t>
            </a:r>
            <a:r>
              <a:rPr lang="en-US"/>
              <a:t> 중 한 </a:t>
            </a:r>
            <a:r>
              <a:rPr lang="en-US" err="1"/>
              <a:t>분이</a:t>
            </a:r>
            <a:r>
              <a:rPr lang="en-US"/>
              <a:t> </a:t>
            </a:r>
            <a:r>
              <a:rPr lang="en-US" err="1"/>
              <a:t>자세히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설명해드리겠습니다.</a:t>
            </a:r>
            <a:endParaRPr lang="en-US" altLang="ko-KR">
              <a:ea typeface="맑은 고딕"/>
            </a:endParaRPr>
          </a:p>
          <a:p>
            <a:r>
              <a:rPr lang="en-US"/>
              <a:t> </a:t>
            </a:r>
            <a:endParaRPr lang="en-US">
              <a:ea typeface="맑은 고딕"/>
            </a:endParaRPr>
          </a:p>
          <a:p>
            <a:r>
              <a:rPr lang="en-US" err="1"/>
              <a:t>이제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저의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발표는 마무리하며, </a:t>
            </a:r>
            <a:r>
              <a:rPr lang="en-US" err="1"/>
              <a:t>다음</a:t>
            </a:r>
            <a:r>
              <a:rPr lang="en-US"/>
              <a:t> </a:t>
            </a:r>
            <a:r>
              <a:rPr lang="en-US" err="1"/>
              <a:t>발표자는</a:t>
            </a:r>
            <a:r>
              <a:rPr lang="en-US"/>
              <a:t> [</a:t>
            </a:r>
            <a:r>
              <a:rPr lang="ko-KR" altLang="en-US" err="1">
                <a:ea typeface="맑은 고딕"/>
              </a:rPr>
              <a:t>허용석님</a:t>
            </a:r>
            <a:r>
              <a:rPr lang="en-US"/>
              <a:t>]</a:t>
            </a:r>
            <a:r>
              <a:rPr lang="en-US" err="1"/>
              <a:t>입니다</a:t>
            </a:r>
            <a:r>
              <a:rPr lang="en-US"/>
              <a:t>. [</a:t>
            </a:r>
            <a:r>
              <a:rPr lang="ko-KR" altLang="en-US" err="1">
                <a:ea typeface="맑은 고딕"/>
              </a:rPr>
              <a:t>용석님</a:t>
            </a:r>
            <a:r>
              <a:rPr lang="en-US" altLang="ko-KR">
                <a:ea typeface="맑은 고딕"/>
              </a:rPr>
              <a:t> </a:t>
            </a:r>
            <a:r>
              <a:rPr lang="en-US"/>
              <a:t>],</a:t>
            </a:r>
            <a:r>
              <a:rPr lang="ko-KR" altLang="en-US">
                <a:ea typeface="맑은 고딕"/>
              </a:rPr>
              <a:t>발표</a:t>
            </a:r>
            <a:r>
              <a:rPr lang="en-US"/>
              <a:t> </a:t>
            </a:r>
            <a:r>
              <a:rPr lang="en-US" err="1"/>
              <a:t>부탁드립니다</a:t>
            </a:r>
            <a:r>
              <a:rPr lang="en-US"/>
              <a:t>!</a:t>
            </a:r>
            <a:endParaRPr 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074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847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endParaRPr lang="en-US" altLang="ko-KR" sz="1800">
              <a:latin typeface="Arial"/>
              <a:ea typeface="맑은 고딕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5529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>
                <a:solidFill>
                  <a:srgbClr val="999999"/>
                </a:solidFill>
                <a:latin typeface="Arial"/>
                <a:ea typeface="맑은 고딕"/>
                <a:cs typeface="Arial"/>
              </a:rPr>
              <a:t>한정판으로 거래되는</a:t>
            </a:r>
            <a:r>
              <a:rPr lang="ko-KR" altLang="en-US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 </a:t>
            </a:r>
            <a:r>
              <a:rPr lang="ko-KR" altLang="en-US" sz="1800">
                <a:solidFill>
                  <a:srgbClr val="999999"/>
                </a:solidFill>
                <a:latin typeface="Arial"/>
                <a:ea typeface="맑은 고딕"/>
                <a:cs typeface="Arial"/>
              </a:rPr>
              <a:t>제품들은 수요와 공급의 비율과 거래가를</a:t>
            </a:r>
            <a:r>
              <a:rPr lang="ko-KR" altLang="en-US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 기준으로 크게 세 </a:t>
            </a:r>
            <a:r>
              <a:rPr lang="ko-KR" altLang="en-US" sz="1800">
                <a:solidFill>
                  <a:srgbClr val="999999"/>
                </a:solidFill>
                <a:latin typeface="Arial"/>
                <a:ea typeface="맑은 고딕"/>
                <a:cs typeface="Arial"/>
              </a:rPr>
              <a:t>분류로 나눌 수 있습니다</a:t>
            </a:r>
            <a:r>
              <a:rPr lang="en-US" altLang="ko-KR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.</a:t>
            </a:r>
            <a:endParaRPr lang="ko-KR" altLang="en-US">
              <a:solidFill>
                <a:srgbClr val="000000"/>
              </a:solidFill>
              <a:latin typeface="Arial"/>
              <a:ea typeface="맑은 고딕"/>
              <a:cs typeface="Arial"/>
            </a:endParaRPr>
          </a:p>
          <a:p>
            <a:r>
              <a:rPr lang="ko-KR" altLang="en-US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스테디셀러이자 보급형인 일명 범고래라고 불리는 </a:t>
            </a:r>
            <a:r>
              <a:rPr lang="ko-KR" altLang="en-US" sz="1800" b="0" i="0" u="none" strike="noStrike" err="1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스니커즈가</a:t>
            </a:r>
            <a:r>
              <a:rPr lang="ko-KR" altLang="en-US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 있는가 하면 한정판으로 출시되고 수요도 많은 조던 </a:t>
            </a:r>
            <a:r>
              <a:rPr lang="en-US" altLang="ko-KR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1 </a:t>
            </a:r>
            <a:r>
              <a:rPr lang="ko-KR" altLang="en-US" sz="1800" b="0" i="0" u="none" strike="noStrike" err="1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하이가</a:t>
            </a:r>
            <a:r>
              <a:rPr lang="ko-KR" altLang="en-US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 있습니다</a:t>
            </a:r>
            <a:r>
              <a:rPr lang="en-US" altLang="ko-KR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.</a:t>
            </a:r>
            <a:endParaRPr lang="ko-KR" altLang="en-US">
              <a:solidFill>
                <a:srgbClr val="000000"/>
              </a:solidFill>
              <a:latin typeface="Arial"/>
              <a:ea typeface="맑은 고딕"/>
              <a:cs typeface="Arial"/>
            </a:endParaRPr>
          </a:p>
          <a:p>
            <a:r>
              <a:rPr lang="en-US" altLang="ko-KR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KREAM</a:t>
            </a:r>
            <a:r>
              <a:rPr lang="ko-KR" altLang="en-US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에서  </a:t>
            </a:r>
            <a:r>
              <a:rPr lang="en-US" altLang="ko-KR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7.1</a:t>
            </a:r>
            <a:r>
              <a:rPr lang="ko-KR" altLang="en-US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만 개 거래된 시카고 입니다</a:t>
            </a:r>
            <a:r>
              <a:rPr lang="en-US" altLang="ko-KR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. </a:t>
            </a:r>
            <a:endParaRPr lang="ko-KR" altLang="en-US">
              <a:solidFill>
                <a:srgbClr val="000000"/>
              </a:solidFill>
              <a:latin typeface="Arial"/>
              <a:ea typeface="맑은 고딕"/>
              <a:cs typeface="Arial"/>
            </a:endParaRPr>
          </a:p>
          <a:p>
            <a:r>
              <a:rPr lang="ko-KR" altLang="en-US" sz="1800" b="0" i="0" u="none" strike="noStrike" err="1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매니아층이</a:t>
            </a:r>
            <a:r>
              <a:rPr lang="ko-KR" altLang="en-US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 선호하고 매우 적은 수량 생산된 </a:t>
            </a:r>
            <a:r>
              <a:rPr lang="ko-KR" altLang="en-US" sz="1800" b="0" i="0" u="none" strike="noStrike" err="1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스니커즈들은</a:t>
            </a:r>
            <a:r>
              <a:rPr lang="ko-KR" altLang="en-US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 프리미엄이 많이 붙어 높은 가격대에 거래됩니다</a:t>
            </a:r>
            <a:r>
              <a:rPr lang="en-US" altLang="ko-KR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. </a:t>
            </a:r>
            <a:endParaRPr lang="ko-KR" altLang="en-US">
              <a:solidFill>
                <a:srgbClr val="000000"/>
              </a:solidFill>
              <a:latin typeface="Arial"/>
              <a:ea typeface="맑은 고딕"/>
              <a:cs typeface="Arial"/>
            </a:endParaRPr>
          </a:p>
          <a:p>
            <a:r>
              <a:rPr lang="ko-KR" altLang="en-US" sz="1800" b="0" i="0" u="none" strike="noStrike" err="1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청키덩키는</a:t>
            </a:r>
            <a:r>
              <a:rPr lang="ko-KR" altLang="en-US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 </a:t>
            </a:r>
            <a:r>
              <a:rPr lang="en-US" altLang="ko-KR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1020</a:t>
            </a:r>
            <a:r>
              <a:rPr lang="ko-KR" altLang="en-US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개 거래됐습니다</a:t>
            </a:r>
            <a:r>
              <a:rPr lang="en-US" altLang="ko-KR" sz="1800" b="0" i="0" u="none" strike="noStrike">
                <a:solidFill>
                  <a:srgbClr val="999999"/>
                </a:solidFill>
                <a:effectLst/>
                <a:latin typeface="Arial"/>
                <a:ea typeface="맑은 고딕"/>
                <a:cs typeface="Arial"/>
              </a:rPr>
              <a:t>.</a:t>
            </a:r>
            <a:endParaRPr lang="ko-KR" altLang="en-US">
              <a:latin typeface="Arial"/>
              <a:ea typeface="맑은 고딕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08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1. 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일반배송과 </a:t>
            </a:r>
            <a:r>
              <a:rPr lang="ko-KR" altLang="en-US" sz="1200" b="0" i="0" u="none" strike="noStrike" err="1">
                <a:effectLst/>
                <a:latin typeface="Arial" panose="020B0604020202020204" pitchFamily="34" charset="0"/>
              </a:rPr>
              <a:t>빠른배송의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 거래가 차이</a:t>
            </a:r>
            <a:endParaRPr lang="ko-KR" altLang="en-US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-&gt;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범고래 제품 하나로 비교</a:t>
            </a:r>
            <a:endParaRPr lang="ko-KR" altLang="en-US" b="0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22551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3. 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나이키 스케이트보드 라인 </a:t>
            </a:r>
            <a:r>
              <a:rPr lang="ko-KR" altLang="en-US" sz="1200" b="0" i="0" u="none" strike="noStrike" err="1">
                <a:effectLst/>
                <a:latin typeface="Arial" panose="020B0604020202020204" pitchFamily="34" charset="0"/>
              </a:rPr>
              <a:t>덩크</a:t>
            </a: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(</a:t>
            </a:r>
            <a:r>
              <a:rPr lang="ko-KR" altLang="en-US" sz="1200" b="0" i="0" u="none" strike="noStrike" err="1">
                <a:effectLst/>
                <a:latin typeface="Arial" panose="020B0604020202020204" pitchFamily="34" charset="0"/>
              </a:rPr>
              <a:t>스니커즈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 디자인명</a:t>
            </a: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) 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제품 색상별 거래가 비교</a:t>
            </a:r>
            <a:endParaRPr lang="ko-KR" altLang="en-US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-&gt;SB </a:t>
            </a:r>
            <a:r>
              <a:rPr lang="ko-KR" altLang="en-US" sz="1200" b="0" i="0" u="none" strike="noStrike" err="1">
                <a:effectLst/>
                <a:latin typeface="Arial" panose="020B0604020202020204" pitchFamily="34" charset="0"/>
              </a:rPr>
              <a:t>덩크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 </a:t>
            </a: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7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개 제품을 </a:t>
            </a:r>
            <a:r>
              <a:rPr lang="ko-KR" altLang="en-US" sz="1200" b="0" i="0" u="none" strike="noStrike" err="1">
                <a:effectLst/>
                <a:latin typeface="Arial" panose="020B0604020202020204" pitchFamily="34" charset="0"/>
              </a:rPr>
              <a:t>프리미엄률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 기준 두 그룹으로 묶어 특징 찾기</a:t>
            </a:r>
            <a:endParaRPr lang="ko-KR" altLang="en-US" b="0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441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2. 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사이즈가 </a:t>
            </a:r>
            <a:r>
              <a:rPr lang="ko-KR" altLang="en-US" sz="1200" b="0" i="0" u="none" strike="noStrike" err="1">
                <a:effectLst/>
                <a:latin typeface="Arial" panose="020B0604020202020204" pitchFamily="34" charset="0"/>
              </a:rPr>
              <a:t>프리미엄률에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 미치는 영향</a:t>
            </a:r>
            <a:endParaRPr lang="ko-KR" altLang="en-US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-&gt;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발매가 대비 거래가 비교</a:t>
            </a: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(ex.120%, 165%)</a:t>
            </a:r>
            <a:endParaRPr lang="ko-KR" altLang="en-US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대상</a:t>
            </a: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: 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시카고 </a:t>
            </a: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4size(M 270, GS 240, PS 200, TD 120. 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디자인과 색상이 같고 </a:t>
            </a: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size</a:t>
            </a:r>
            <a:r>
              <a:rPr lang="ko-KR" altLang="en-US" sz="1200" b="0" i="0" u="none" strike="noStrike">
                <a:effectLst/>
                <a:latin typeface="Arial" panose="020B0604020202020204" pitchFamily="34" charset="0"/>
              </a:rPr>
              <a:t>만 다름</a:t>
            </a:r>
            <a:r>
              <a:rPr lang="en-US" altLang="ko-KR" sz="1200" b="0" i="0" u="none" strike="noStrike">
                <a:effectLst/>
                <a:latin typeface="Arial" panose="020B0604020202020204" pitchFamily="34" charset="0"/>
              </a:rPr>
              <a:t>.)</a:t>
            </a:r>
            <a:endParaRPr lang="ko-KR" altLang="en-US" b="0">
              <a:effectLst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100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3671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Calibri"/>
                <a:cs typeface="Calibri"/>
              </a:rPr>
              <a:t>좀 더 정확한 분석을 위해 사이즈별로 각각 얼마나 프리미엄이 붙었는지 알아보았습니다</a:t>
            </a:r>
            <a:r>
              <a:rPr lang="en-US" altLang="ko-KR">
                <a:latin typeface="Calibri"/>
                <a:ea typeface="Calibri"/>
                <a:cs typeface="Calibri"/>
              </a:rPr>
              <a:t>. </a:t>
            </a:r>
            <a:r>
              <a:rPr lang="ko-KR" altLang="en-US">
                <a:latin typeface="Calibri"/>
                <a:ea typeface="Calibri"/>
                <a:cs typeface="Calibri"/>
              </a:rPr>
              <a:t>발매가 대비 수익률을 계산하니 사이즈별 차이가 더욱 두드러졌습니다</a:t>
            </a:r>
            <a:r>
              <a:rPr lang="en-US" altLang="ko-KR">
                <a:latin typeface="Calibri"/>
                <a:ea typeface="Calibri"/>
                <a:cs typeface="Calibri"/>
              </a:rPr>
              <a:t>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764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>
                <a:latin typeface="Calibri"/>
                <a:ea typeface="Calibri"/>
                <a:cs typeface="Calibri"/>
              </a:rPr>
              <a:t>GS </a:t>
            </a:r>
            <a:r>
              <a:rPr lang="ko-KR" altLang="en-US">
                <a:latin typeface="Calibri"/>
                <a:ea typeface="Calibri"/>
                <a:cs typeface="Calibri"/>
              </a:rPr>
              <a:t>사이즈와 </a:t>
            </a:r>
            <a:r>
              <a:rPr lang="en-US" altLang="ko-KR">
                <a:latin typeface="Calibri"/>
                <a:ea typeface="Calibri"/>
                <a:cs typeface="Calibri"/>
              </a:rPr>
              <a:t>M </a:t>
            </a:r>
            <a:r>
              <a:rPr lang="ko-KR" altLang="en-US">
                <a:latin typeface="Calibri"/>
                <a:ea typeface="Calibri"/>
                <a:cs typeface="Calibri"/>
              </a:rPr>
              <a:t>사이즈에서 유난히 거래가가 높은 사이즈를 볼 수 있는데요</a:t>
            </a:r>
            <a:r>
              <a:rPr lang="en-US" altLang="ko-KR">
                <a:latin typeface="Calibri"/>
                <a:ea typeface="Calibri"/>
                <a:cs typeface="Calibri"/>
              </a:rPr>
              <a:t>. </a:t>
            </a:r>
            <a:r>
              <a:rPr lang="ko-KR" altLang="en-US">
                <a:latin typeface="Calibri"/>
                <a:ea typeface="Calibri"/>
                <a:cs typeface="Calibri"/>
              </a:rPr>
              <a:t>이는 공급이 적어서 그렇습니다</a:t>
            </a:r>
            <a:r>
              <a:rPr lang="en-US" altLang="ko-KR">
                <a:latin typeface="Calibri"/>
                <a:ea typeface="Calibri"/>
                <a:cs typeface="Calibri"/>
              </a:rPr>
              <a:t>. </a:t>
            </a:r>
            <a:r>
              <a:rPr lang="ko-KR" altLang="en-US">
                <a:latin typeface="Calibri"/>
                <a:ea typeface="Calibri"/>
                <a:cs typeface="Calibri"/>
              </a:rPr>
              <a:t>국내에 적게 풀린 사이즈이기 때문입니다</a:t>
            </a:r>
            <a:r>
              <a:rPr lang="en-US" altLang="ko-KR">
                <a:latin typeface="Calibri"/>
                <a:ea typeface="Calibri"/>
                <a:cs typeface="Calibri"/>
              </a:rPr>
              <a:t>. </a:t>
            </a:r>
            <a:r>
              <a:rPr lang="ko-KR" altLang="en-US">
                <a:latin typeface="Calibri"/>
                <a:ea typeface="Calibri"/>
                <a:cs typeface="Calibri"/>
              </a:rPr>
              <a:t>나이키 </a:t>
            </a:r>
            <a:r>
              <a:rPr lang="ko-KR" altLang="en-US" err="1">
                <a:latin typeface="Calibri"/>
                <a:ea typeface="Calibri"/>
                <a:cs typeface="Calibri"/>
              </a:rPr>
              <a:t>스니커즈를</a:t>
            </a:r>
            <a:r>
              <a:rPr lang="ko-KR" altLang="en-US">
                <a:latin typeface="Calibri"/>
                <a:ea typeface="Calibri"/>
                <a:cs typeface="Calibri"/>
              </a:rPr>
              <a:t> 거래할 경우 사이즈별 이슈도 </a:t>
            </a:r>
            <a:r>
              <a:rPr lang="ko-KR" altLang="en-US" err="1">
                <a:latin typeface="Calibri"/>
                <a:ea typeface="Calibri"/>
                <a:cs typeface="Calibri"/>
              </a:rPr>
              <a:t>고려해야겠습니다</a:t>
            </a:r>
            <a:r>
              <a:rPr lang="en-US" altLang="ko-KR">
                <a:latin typeface="Calibri"/>
                <a:ea typeface="Calibri"/>
                <a:cs typeface="Calibri"/>
              </a:rPr>
              <a:t>.</a:t>
            </a:r>
            <a:endParaRPr lang="ko-KR" altLang="en-US">
              <a:latin typeface="Calibri"/>
              <a:ea typeface="Calibri"/>
              <a:cs typeface="Calibri"/>
            </a:endParaRP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13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저희 컨텐츠의 목차를 보시면 간단한 팀 소개를 시작으로 도메인 소개와 데이터 분석 방향부터 서비스 아이디어 제안으로 구성이 되어있습니다.</a:t>
            </a:r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603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err="1">
                <a:ea typeface="맑은 고딕"/>
              </a:rPr>
              <a:t>비슷해보인다고</a:t>
            </a:r>
            <a:r>
              <a:rPr lang="ko-KR">
                <a:ea typeface="맑은 고딕"/>
              </a:rPr>
              <a:t> 다 똑같은 신발이 아니다 1 -- (현재 기준 대략적인 프리미엄 상승금액) 1번 0원, 2번 10만원, 3번 25만원, 4번 500만원) -- 사람들은 비슷하지만 사소한 변화에 열광한다</a:t>
            </a:r>
            <a:endParaRPr lang="ko-KR" altLang="en-US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33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>
                <a:effectLst/>
                <a:latin typeface="Arial"/>
                <a:ea typeface="맑은 고딕"/>
                <a:cs typeface="Arial"/>
              </a:rPr>
              <a:t>3. </a:t>
            </a:r>
            <a:r>
              <a:rPr lang="ko-KR" altLang="en-US" sz="1200" b="0" i="0" u="none" strike="noStrike">
                <a:effectLst/>
                <a:latin typeface="Arial"/>
                <a:ea typeface="맑은 고딕"/>
                <a:cs typeface="Arial"/>
              </a:rPr>
              <a:t>나이키 스케이트보드 라인 </a:t>
            </a:r>
            <a:r>
              <a:rPr lang="ko-KR" altLang="en-US" sz="1200" b="0" i="0" u="none" strike="noStrike" err="1">
                <a:effectLst/>
                <a:latin typeface="Arial"/>
                <a:ea typeface="맑은 고딕"/>
                <a:cs typeface="Arial"/>
              </a:rPr>
              <a:t>덩크</a:t>
            </a:r>
            <a:r>
              <a:rPr lang="en-US" altLang="ko-KR" sz="1200" b="0" i="0" u="none" strike="noStrike">
                <a:effectLst/>
                <a:latin typeface="Arial"/>
                <a:ea typeface="맑은 고딕"/>
                <a:cs typeface="Arial"/>
              </a:rPr>
              <a:t>(</a:t>
            </a:r>
            <a:r>
              <a:rPr lang="ko-KR" altLang="en-US" sz="1200" b="0" i="0" u="none" strike="noStrike" err="1">
                <a:effectLst/>
                <a:latin typeface="Arial"/>
                <a:ea typeface="맑은 고딕"/>
                <a:cs typeface="Arial"/>
              </a:rPr>
              <a:t>스니커즈</a:t>
            </a:r>
            <a:r>
              <a:rPr lang="ko-KR" altLang="en-US" sz="1200" b="0" i="0" u="none" strike="noStrike">
                <a:effectLst/>
                <a:latin typeface="Arial"/>
                <a:ea typeface="맑은 고딕"/>
                <a:cs typeface="Arial"/>
              </a:rPr>
              <a:t> 디자인명</a:t>
            </a:r>
            <a:r>
              <a:rPr lang="en-US" altLang="ko-KR" sz="1200" b="0" i="0" u="none" strike="noStrike">
                <a:effectLst/>
                <a:latin typeface="Arial"/>
                <a:ea typeface="맑은 고딕"/>
                <a:cs typeface="Arial"/>
              </a:rPr>
              <a:t>) </a:t>
            </a:r>
            <a:r>
              <a:rPr lang="ko-KR" altLang="en-US" sz="1200" b="0" i="0" u="none" strike="noStrike">
                <a:effectLst/>
                <a:latin typeface="Arial"/>
                <a:ea typeface="맑은 고딕"/>
                <a:cs typeface="Arial"/>
              </a:rPr>
              <a:t>제품 색상별 거래가 비교</a:t>
            </a:r>
            <a:endParaRPr lang="ko-KR" altLang="en-US" b="0">
              <a:effectLst/>
              <a:latin typeface="Arial"/>
              <a:ea typeface="맑은 고딕"/>
              <a:cs typeface="Arial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>
                <a:effectLst/>
                <a:latin typeface="Arial"/>
                <a:ea typeface="맑은 고딕"/>
                <a:cs typeface="Arial"/>
              </a:rPr>
              <a:t>-&gt;SB </a:t>
            </a:r>
            <a:r>
              <a:rPr lang="ko-KR" altLang="en-US" sz="1200" b="0" i="0" u="none" strike="noStrike" err="1">
                <a:effectLst/>
                <a:latin typeface="Arial"/>
                <a:ea typeface="맑은 고딕"/>
                <a:cs typeface="Arial"/>
              </a:rPr>
              <a:t>덩크</a:t>
            </a:r>
            <a:r>
              <a:rPr lang="ko-KR" altLang="en-US" sz="1200" b="0" i="0" u="none" strike="noStrike">
                <a:effectLst/>
                <a:latin typeface="Arial"/>
                <a:ea typeface="맑은 고딕"/>
                <a:cs typeface="Arial"/>
              </a:rPr>
              <a:t> </a:t>
            </a:r>
            <a:r>
              <a:rPr lang="en-US" altLang="ko-KR" sz="1200" b="0" i="0" u="none" strike="noStrike">
                <a:effectLst/>
                <a:latin typeface="Arial"/>
                <a:ea typeface="맑은 고딕"/>
                <a:cs typeface="Arial"/>
              </a:rPr>
              <a:t>7</a:t>
            </a:r>
            <a:r>
              <a:rPr lang="ko-KR" altLang="en-US" sz="1200" b="0" i="0" u="none" strike="noStrike">
                <a:effectLst/>
                <a:latin typeface="Arial"/>
                <a:ea typeface="맑은 고딕"/>
                <a:cs typeface="Arial"/>
              </a:rPr>
              <a:t>개 제품을 </a:t>
            </a:r>
            <a:r>
              <a:rPr lang="ko-KR" altLang="en-US" sz="1200" b="0" i="0" u="none" strike="noStrike" err="1">
                <a:effectLst/>
                <a:latin typeface="Arial"/>
                <a:ea typeface="맑은 고딕"/>
                <a:cs typeface="Arial"/>
              </a:rPr>
              <a:t>프리미엄률</a:t>
            </a:r>
            <a:r>
              <a:rPr lang="ko-KR" altLang="en-US" sz="1200" b="0" i="0" u="none" strike="noStrike">
                <a:effectLst/>
                <a:latin typeface="Arial"/>
                <a:ea typeface="맑은 고딕"/>
                <a:cs typeface="Arial"/>
              </a:rPr>
              <a:t> 기준 두 그룹으로 묶어 특징 찾기</a:t>
            </a:r>
            <a:endParaRPr lang="ko-KR" altLang="en-US" b="0">
              <a:effectLst/>
              <a:latin typeface="Arial"/>
              <a:ea typeface="맑은 고딕"/>
              <a:cs typeface="Arial"/>
            </a:endParaRPr>
          </a:p>
          <a:p>
            <a:r>
              <a:rPr lang="ko-KR" altLang="en-US">
                <a:ea typeface="맑은 고딕"/>
              </a:rPr>
              <a:t>여러분이 지금 보시는 7가지 제품은 모두 같은 나이키 SB </a:t>
            </a:r>
            <a:r>
              <a:rPr lang="ko-KR" altLang="en-US" err="1">
                <a:ea typeface="맑은 고딕"/>
              </a:rPr>
              <a:t>덩크</a:t>
            </a:r>
            <a:r>
              <a:rPr lang="ko-KR" altLang="en-US">
                <a:ea typeface="맑은 고딕"/>
              </a:rPr>
              <a:t> 로우 프로 모델이지만,</a:t>
            </a:r>
          </a:p>
          <a:p>
            <a:r>
              <a:rPr lang="ko-KR" altLang="en-US">
                <a:ea typeface="맑은 고딕"/>
              </a:rPr>
              <a:t>각자 서로 수요와 공급이 다르기 때문에 크림에서 거래되는 가격도 다르다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하늘색 바탕의 노란색 나이키 </a:t>
            </a:r>
            <a:r>
              <a:rPr lang="ko-KR" altLang="en-US" err="1">
                <a:ea typeface="맑은 고딕"/>
              </a:rPr>
              <a:t>스니커즈</a:t>
            </a:r>
            <a:r>
              <a:rPr lang="ko-KR" altLang="en-US">
                <a:ea typeface="맑은 고딕"/>
              </a:rPr>
              <a:t> 제품 기준으로</a:t>
            </a:r>
          </a:p>
          <a:p>
            <a:r>
              <a:rPr lang="ko-KR" altLang="en-US" err="1">
                <a:ea typeface="맑은 고딕"/>
              </a:rPr>
              <a:t>청키덩키</a:t>
            </a:r>
            <a:r>
              <a:rPr lang="ko-KR" altLang="en-US">
                <a:ea typeface="맑은 고딕"/>
              </a:rPr>
              <a:t>, 스캇, </a:t>
            </a:r>
            <a:r>
              <a:rPr lang="ko-KR" altLang="en-US" err="1">
                <a:ea typeface="맑은 고딕"/>
              </a:rPr>
              <a:t>스트레인지러브</a:t>
            </a:r>
            <a:r>
              <a:rPr lang="ko-KR" altLang="en-US">
                <a:ea typeface="맑은 고딕"/>
              </a:rPr>
              <a:t>, </a:t>
            </a:r>
            <a:r>
              <a:rPr lang="ko-KR" altLang="en-US" err="1">
                <a:ea typeface="맑은 고딕"/>
              </a:rPr>
              <a:t>션클리버</a:t>
            </a:r>
            <a:r>
              <a:rPr lang="ko-KR" altLang="en-US">
                <a:ea typeface="맑은 고딕"/>
              </a:rPr>
              <a:t>, 다저스, 시카고, </a:t>
            </a:r>
            <a:r>
              <a:rPr lang="ko-KR" altLang="en-US" err="1">
                <a:ea typeface="맑은 고딕"/>
              </a:rPr>
              <a:t>코트퍼플이라는</a:t>
            </a:r>
            <a:r>
              <a:rPr lang="ko-KR" altLang="en-US">
                <a:ea typeface="맑은 고딕"/>
              </a:rPr>
              <a:t> 닉네임을 가지고 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603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  <a:cs typeface="Calibri"/>
              </a:rPr>
              <a:t>각 제품의 월별 거래가의 평균치의 변동을 그래프화 시킨 자료</a:t>
            </a:r>
          </a:p>
          <a:p>
            <a:endParaRPr lang="ko-KR" altLang="en-US">
              <a:latin typeface="맑은 고딕"/>
              <a:ea typeface="맑은 고딕"/>
              <a:cs typeface="Calibri"/>
            </a:endParaRPr>
          </a:p>
          <a:p>
            <a:r>
              <a:rPr lang="ko-KR" altLang="en-US">
                <a:latin typeface="맑은 고딕"/>
                <a:ea typeface="맑은 고딕"/>
                <a:cs typeface="Calibri"/>
              </a:rPr>
              <a:t>스캇이 가장 비싸다. 2022년 상반기에는 17만 9천원짜리가 무려 300만원에 가까운 금액에 거래됐다.</a:t>
            </a:r>
            <a:endParaRPr lang="ko-KR">
              <a:ea typeface="맑은 고딕"/>
            </a:endParaRPr>
          </a:p>
          <a:p>
            <a:r>
              <a:rPr lang="ko-KR" altLang="en-US">
                <a:latin typeface="맑은 고딕"/>
                <a:ea typeface="맑은 고딕"/>
                <a:cs typeface="Calibri"/>
              </a:rPr>
              <a:t>밧줄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처럼</a:t>
            </a:r>
            <a:r>
              <a:rPr lang="ko-KR" altLang="en-US">
                <a:latin typeface="맑은 고딕"/>
                <a:ea typeface="맑은 고딕"/>
                <a:cs typeface="Calibri"/>
              </a:rPr>
              <a:t> 짜여진 신발 끈과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페이즐리</a:t>
            </a:r>
            <a:r>
              <a:rPr lang="ko-KR" altLang="en-US">
                <a:latin typeface="맑은 고딕"/>
                <a:ea typeface="맑은 고딕"/>
                <a:cs typeface="Calibri"/>
              </a:rPr>
              <a:t> 패턴의 천을 벗기면 나타나는 새로운 패턴이 그 요인</a:t>
            </a:r>
          </a:p>
          <a:p>
            <a:r>
              <a:rPr lang="ko-KR" altLang="en-US">
                <a:latin typeface="맑은 고딕"/>
                <a:ea typeface="맑은 고딕"/>
                <a:cs typeface="Calibri"/>
              </a:rPr>
              <a:t>그러나 코로나 바이러스 유행이 끝나면서 200만원 이하의 금액대로 떨어졌다. </a:t>
            </a:r>
          </a:p>
          <a:p>
            <a:r>
              <a:rPr lang="ko-KR" altLang="en-US" err="1">
                <a:latin typeface="맑은 고딕"/>
                <a:ea typeface="맑은 고딕"/>
                <a:cs typeface="Calibri"/>
              </a:rPr>
              <a:t>스트레인지러브의</a:t>
            </a:r>
            <a:r>
              <a:rPr lang="ko-KR" altLang="en-US">
                <a:latin typeface="맑은 고딕"/>
                <a:ea typeface="맑은 고딕"/>
                <a:cs typeface="Calibri"/>
              </a:rPr>
              <a:t> 경우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발렌타인데이를</a:t>
            </a:r>
            <a:r>
              <a:rPr lang="ko-KR" altLang="en-US">
                <a:latin typeface="맑은 고딕"/>
                <a:ea typeface="맑은 고딕"/>
                <a:cs typeface="Calibri"/>
              </a:rPr>
              <a:t> 기념으로 나온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스니커즈이기</a:t>
            </a:r>
            <a:r>
              <a:rPr lang="ko-KR" altLang="en-US">
                <a:latin typeface="맑은 고딕"/>
                <a:ea typeface="맑은 고딕"/>
                <a:cs typeface="Calibri"/>
              </a:rPr>
              <a:t> 때문에 해마다 연초가 되면 가격이 오른다는 점을 알 수 있다. </a:t>
            </a:r>
          </a:p>
          <a:p>
            <a:r>
              <a:rPr lang="ko-KR" altLang="en-US">
                <a:latin typeface="맑은 고딕"/>
                <a:ea typeface="맑은 고딕"/>
                <a:cs typeface="Calibri"/>
              </a:rPr>
              <a:t>시카고와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코트퍼플의</a:t>
            </a:r>
            <a:r>
              <a:rPr lang="ko-KR" altLang="en-US">
                <a:latin typeface="맑은 고딕"/>
                <a:ea typeface="맑은 고딕"/>
                <a:cs typeface="Calibri"/>
              </a:rPr>
              <a:t> 경우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재발매된</a:t>
            </a:r>
            <a:r>
              <a:rPr lang="ko-KR" altLang="en-US">
                <a:latin typeface="맑은 고딕"/>
                <a:ea typeface="맑은 고딕"/>
                <a:cs typeface="Calibri"/>
              </a:rPr>
              <a:t> 시기에 금액대가 눈에 띄게 떨어진 부분을 알 수 있다.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5325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맑은 고딕"/>
                <a:cs typeface="Calibri"/>
              </a:rPr>
              <a:t>시기별 거래량도 거래가 요인과 함께 분석해야 함</a:t>
            </a:r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913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ko-KR" altLang="en-US">
              <a:latin typeface="Arial"/>
              <a:ea typeface="맑은 고딕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811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ko-KR" altLang="en-US">
              <a:latin typeface="Arial"/>
              <a:ea typeface="맑은 고딕"/>
              <a:cs typeface="Arial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581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898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Calibri"/>
                <a:cs typeface="Calibri"/>
              </a:rPr>
              <a:t> 데이터 </a:t>
            </a:r>
            <a:r>
              <a:rPr lang="ko-KR" altLang="en-US" err="1">
                <a:latin typeface="Calibri"/>
                <a:ea typeface="Calibri"/>
                <a:cs typeface="Calibri"/>
              </a:rPr>
              <a:t>애널리틱스</a:t>
            </a:r>
            <a:r>
              <a:rPr lang="ko-KR" altLang="en-US">
                <a:latin typeface="Calibri"/>
                <a:ea typeface="Calibri"/>
                <a:cs typeface="Calibri"/>
              </a:rPr>
              <a:t> </a:t>
            </a:r>
            <a:r>
              <a:rPr lang="ko-KR" altLang="en-US" err="1">
                <a:latin typeface="Calibri"/>
                <a:ea typeface="Calibri"/>
                <a:cs typeface="Calibri"/>
              </a:rPr>
              <a:t>쿼드</a:t>
            </a:r>
            <a:r>
              <a:rPr lang="ko-KR" altLang="en-US">
                <a:latin typeface="Calibri"/>
                <a:ea typeface="Calibri"/>
                <a:cs typeface="Calibri"/>
              </a:rPr>
              <a:t>, 즉 데이터 </a:t>
            </a:r>
            <a:r>
              <a:rPr lang="ko-KR" altLang="en-US" err="1">
                <a:latin typeface="Calibri"/>
                <a:ea typeface="Calibri"/>
                <a:cs typeface="Calibri"/>
              </a:rPr>
              <a:t>애널리틱스를</a:t>
            </a:r>
            <a:r>
              <a:rPr lang="ko-KR" altLang="en-US">
                <a:latin typeface="Calibri"/>
                <a:ea typeface="Calibri"/>
                <a:cs typeface="Calibri"/>
              </a:rPr>
              <a:t> 위한 모임 이라는 뜻으로 약자로  DQ 라는 </a:t>
            </a:r>
            <a:r>
              <a:rPr lang="ko-KR" altLang="en-US" err="1">
                <a:latin typeface="Calibri"/>
                <a:ea typeface="Calibri"/>
                <a:cs typeface="Calibri"/>
              </a:rPr>
              <a:t>팀명을</a:t>
            </a:r>
            <a:r>
              <a:rPr lang="ko-KR" altLang="en-US">
                <a:latin typeface="Calibri"/>
                <a:ea typeface="Calibri"/>
                <a:cs typeface="Calibri"/>
              </a:rPr>
              <a:t> </a:t>
            </a:r>
            <a:r>
              <a:rPr lang="ko-KR" altLang="en-US" err="1">
                <a:latin typeface="Calibri"/>
                <a:ea typeface="Calibri"/>
                <a:cs typeface="Calibri"/>
              </a:rPr>
              <a:t>짓게되었습니다</a:t>
            </a:r>
            <a:r>
              <a:rPr lang="ko-KR" altLang="en-US">
                <a:latin typeface="Calibri"/>
                <a:ea typeface="Calibri"/>
                <a:cs typeface="Calibri"/>
              </a:rPr>
              <a:t>!</a:t>
            </a:r>
          </a:p>
          <a:p>
            <a:endParaRPr lang="ko-KR" alt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997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ea typeface="맑은 고딕"/>
              </a:rPr>
              <a:t>우선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크림의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메인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이미지를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보시면서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플랫폼에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간단히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소개하겠습니다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크림은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한정판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스니커즈와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다양한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제품을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거래하는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중개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거래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플랫폼으로</a:t>
            </a:r>
            <a:r>
              <a:rPr lang="en-US"/>
              <a:t>,</a:t>
            </a:r>
            <a:endParaRPr lang="ko-KR"/>
          </a:p>
          <a:p>
            <a:r>
              <a:rPr lang="ko-KR" altLang="en-US" err="1">
                <a:ea typeface="맑은 고딕"/>
              </a:rPr>
              <a:t>최근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몇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사이에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많은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인기를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끌고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제가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직접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경험한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이야기를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한가지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말씀드리면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쉽게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와닿으실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것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같아서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한가지</a:t>
            </a:r>
            <a:r>
              <a:rPr lang="en-US" altLang="ko-KR"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altLang="en-US" err="1">
                <a:ea typeface="맑은 고딕"/>
              </a:rPr>
              <a:t>경험담을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이야기해드려볼까합니다</a:t>
            </a:r>
            <a:r>
              <a:rPr lang="en-US" altLang="ko-KR">
                <a:ea typeface="맑은 고딕"/>
              </a:rPr>
              <a:t>!</a:t>
            </a:r>
            <a:r>
              <a:rPr lang="en-US"/>
              <a:t> 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85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 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예전에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친구가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나이키의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한정판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운동화를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응모하고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싶어했어요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그래서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함께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도와주기로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했죠</a:t>
            </a:r>
            <a:r>
              <a:rPr lang="en-US" altLang="ko-KR">
                <a:ea typeface="맑은 고딕"/>
              </a:rPr>
              <a:t>. </a:t>
            </a:r>
            <a:r>
              <a:rPr lang="ko-KR" altLang="en-US">
                <a:ea typeface="맑은 고딕"/>
              </a:rPr>
              <a:t>하지만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당첨이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되지는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않았습니다</a:t>
            </a:r>
            <a:r>
              <a:rPr lang="en-US" altLang="ko-KR">
                <a:ea typeface="맑은 고딕"/>
              </a:rPr>
              <a:t>. </a:t>
            </a:r>
            <a:endParaRPr lang="ko-KR">
              <a:ea typeface="맑은 고딕"/>
            </a:endParaRPr>
          </a:p>
          <a:p>
            <a:r>
              <a:rPr lang="en-US" altLang="ko-KR">
                <a:ea typeface="맑은 고딕"/>
              </a:rPr>
              <a:t> 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그래서 전 친구가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나이키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응모에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혈안이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이유를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물어봤습니다</a:t>
            </a:r>
            <a:r>
              <a:rPr lang="en-US" altLang="ko-KR">
                <a:ea typeface="맑은 고딕"/>
              </a:rPr>
              <a:t>.</a:t>
            </a:r>
            <a:r>
              <a:rPr lang="ko-KR" altLang="en-US">
                <a:ea typeface="맑은 고딕"/>
              </a:rPr>
              <a:t>친구는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예전에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나이키에서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응모를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20</a:t>
            </a:r>
            <a:r>
              <a:rPr lang="ko-KR" altLang="en-US">
                <a:ea typeface="맑은 고딕"/>
              </a:rPr>
              <a:t>만원대에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운동화를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구매할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기회를</a:t>
            </a:r>
            <a:r>
              <a:rPr lang="en-US" altLang="ko-KR"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얻었고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운동화를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구매했다고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하더라구요</a:t>
            </a:r>
            <a:r>
              <a:rPr lang="en-US" altLang="ko-KR">
                <a:ea typeface="맑은 고딕"/>
              </a:rPr>
              <a:t>.  </a:t>
            </a:r>
            <a:r>
              <a:rPr lang="ko-KR" altLang="en-US">
                <a:ea typeface="맑은 고딕"/>
              </a:rPr>
              <a:t>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후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친구는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운동화를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크림에서</a:t>
            </a:r>
            <a:r>
              <a:rPr lang="en-US" altLang="ko-KR">
                <a:ea typeface="맑은 고딕"/>
              </a:rPr>
              <a:t> 80</a:t>
            </a:r>
            <a:r>
              <a:rPr lang="ko-KR" altLang="en-US">
                <a:ea typeface="맑은 고딕"/>
              </a:rPr>
              <a:t>만원대에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판매해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수익을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올렸습니다</a:t>
            </a:r>
            <a:r>
              <a:rPr lang="en-US" altLang="ko-KR">
                <a:ea typeface="맑은 고딕"/>
              </a:rPr>
              <a:t>. 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그래서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지금은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무조건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나이키의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응모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이벤트에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참여하고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이러한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경험을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크림이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한정판</a:t>
            </a:r>
            <a:r>
              <a:rPr lang="en-US"/>
              <a:t> </a:t>
            </a:r>
            <a:r>
              <a:rPr lang="ko-KR" altLang="en-US" err="1">
                <a:ea typeface="맑은 고딕"/>
              </a:rPr>
              <a:t>스니커즈를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쉽게</a:t>
            </a:r>
            <a:r>
              <a:rPr lang="en-US" altLang="ko-KR">
                <a:ea typeface="맑은 고딕"/>
              </a:rPr>
              <a:t> </a:t>
            </a:r>
            <a:r>
              <a:rPr lang="en-US" err="1"/>
              <a:t>거래할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플랫폼임을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확실히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알게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되었습니다</a:t>
            </a:r>
            <a:r>
              <a:rPr lang="en-US"/>
              <a:t>. </a:t>
            </a:r>
            <a:endParaRPr lang="en-US">
              <a:ea typeface="맑은 고딕"/>
            </a:endParaRPr>
          </a:p>
          <a:p>
            <a:endParaRPr lang="en-US" alt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7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맑은 고딕"/>
              </a:rPr>
              <a:t>"</a:t>
            </a:r>
            <a:r>
              <a:rPr lang="ko-KR" altLang="en-US">
                <a:ea typeface="맑은 고딕"/>
              </a:rPr>
              <a:t>한정판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거래는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크림인가</a:t>
            </a:r>
            <a:r>
              <a:rPr lang="en-US" altLang="ko-KR">
                <a:ea typeface="맑은 고딕"/>
              </a:rPr>
              <a:t>?"</a:t>
            </a:r>
            <a:r>
              <a:rPr lang="ko-KR" altLang="en-US">
                <a:ea typeface="맑은 고딕"/>
              </a:rPr>
              <a:t>라는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질문에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대해서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생각해보았습니다</a:t>
            </a:r>
            <a:r>
              <a:rPr lang="en-US" altLang="ko-KR">
                <a:ea typeface="맑은 고딕"/>
              </a:rPr>
              <a:t>.</a:t>
            </a:r>
            <a:endParaRPr lang="ko-KR">
              <a:ea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421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맑은 고딕"/>
                <a:ea typeface="맑은 고딕"/>
                <a:cs typeface="Calibri"/>
              </a:rPr>
              <a:t>다양한 리뷰와 기사를 통해 알게 된 한정판 거래는 왜 크림인가? </a:t>
            </a:r>
            <a:r>
              <a:rPr lang="ko-KR" altLang="en-US" err="1">
                <a:latin typeface="맑은 고딕"/>
                <a:ea typeface="맑은 고딕"/>
                <a:cs typeface="Calibri"/>
              </a:rPr>
              <a:t>에</a:t>
            </a:r>
            <a:r>
              <a:rPr lang="ko-KR" altLang="en-US">
                <a:latin typeface="맑은 고딕"/>
                <a:ea typeface="맑은 고딕"/>
                <a:cs typeface="Calibri"/>
              </a:rPr>
              <a:t> 대한 답은 3가지로 정리해 볼 수 있습니다!</a:t>
            </a:r>
          </a:p>
          <a:p>
            <a:r>
              <a:rPr lang="ko-KR">
                <a:ea typeface="맑은 고딕"/>
              </a:rPr>
              <a:t>첫째, 익명 보장입니다. 크림은 사용자들의 개인 정보를 철저히 보호하여 안전한 거래 환경을 제공합니다. </a:t>
            </a:r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이런 점은 특히 한정판 제품을 거래할 때 매우 중요한 요소입니다.</a:t>
            </a:r>
          </a:p>
          <a:p>
            <a:r>
              <a:rPr lang="ko-KR">
                <a:ea typeface="맑은 고딕"/>
              </a:rPr>
              <a:t> </a:t>
            </a:r>
          </a:p>
          <a:p>
            <a:r>
              <a:rPr lang="ko-KR">
                <a:ea typeface="맑은 고딕"/>
              </a:rPr>
              <a:t>둘째, </a:t>
            </a:r>
            <a:r>
              <a:rPr lang="ko-KR" altLang="en-US">
                <a:ea typeface="맑은 고딕"/>
              </a:rPr>
              <a:t>주식처럼 시세</a:t>
            </a:r>
            <a:r>
              <a:rPr lang="ko-KR">
                <a:ea typeface="맑은 고딕"/>
              </a:rPr>
              <a:t> 예측 기능입니다. </a:t>
            </a:r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크림은 다양한 데이터를 분석하여 사용자가 주식처럼 최적의 판매와 구매 시점을 </a:t>
            </a:r>
            <a:endParaRPr lang="ko-KR" altLang="en-US">
              <a:ea typeface="맑은 고딕" panose="020B0503020000020004" pitchFamily="34" charset="-127"/>
            </a:endParaRPr>
          </a:p>
          <a:p>
            <a:r>
              <a:rPr lang="ko-KR">
                <a:ea typeface="맑은 고딕"/>
              </a:rPr>
              <a:t>판단할 수 있도록 도와줍니다. </a:t>
            </a:r>
          </a:p>
          <a:p>
            <a:r>
              <a:rPr lang="ko-KR">
                <a:ea typeface="맑은 고딕"/>
              </a:rPr>
              <a:t>이는 거래의 성공 확률을 높여줍니다.</a:t>
            </a:r>
          </a:p>
          <a:p>
            <a:r>
              <a:rPr lang="ko-KR">
                <a:ea typeface="맑은 고딕"/>
              </a:rPr>
              <a:t> </a:t>
            </a:r>
          </a:p>
          <a:p>
            <a:r>
              <a:rPr lang="ko-KR">
                <a:ea typeface="맑은 고딕"/>
              </a:rPr>
              <a:t>셋째, 꼼꼼한 검수와 </a:t>
            </a:r>
            <a:r>
              <a:rPr lang="ko-KR" altLang="en-US" err="1">
                <a:ea typeface="맑은 고딕"/>
              </a:rPr>
              <a:t>가품에</a:t>
            </a:r>
            <a:r>
              <a:rPr lang="ko-KR" altLang="en-US">
                <a:ea typeface="맑은 고딕"/>
              </a:rPr>
              <a:t> 대한 걱정을 </a:t>
            </a:r>
            <a:r>
              <a:rPr lang="ko-KR" altLang="en-US" err="1">
                <a:ea typeface="맑은 고딕"/>
              </a:rPr>
              <a:t>없애줍니다</a:t>
            </a:r>
            <a:r>
              <a:rPr lang="ko-KR">
                <a:ea typeface="맑은 고딕"/>
              </a:rPr>
              <a:t>. </a:t>
            </a:r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크림은 모든 거래가 이루어질 때 전문적인 검수 과정을 통해 진품만을 보장합니다. </a:t>
            </a:r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이로 인해 사용자들은 안심하고 거래를 진행할 수 있습니다.</a:t>
            </a:r>
          </a:p>
          <a:p>
            <a:endParaRPr lang="ko-KR">
              <a:latin typeface="맑은 고딕"/>
              <a:ea typeface="맑은 고딕"/>
              <a:cs typeface="Calibri"/>
            </a:endParaRPr>
          </a:p>
          <a:p>
            <a:endParaRPr lang="ko-KR">
              <a:latin typeface="맑은 고딕"/>
              <a:ea typeface="맑은 고딕"/>
              <a:cs typeface="Calibri"/>
            </a:endParaRPr>
          </a:p>
          <a:p>
            <a:endParaRPr lang="ko-KR" altLang="en-US">
              <a:latin typeface="맑은 고딕"/>
              <a:ea typeface="맑은 고딕"/>
              <a:cs typeface="Calibri"/>
            </a:endParaRPr>
          </a:p>
          <a:p>
            <a:endParaRPr lang="ko-KR" altLang="en-US">
              <a:latin typeface="맑은 고딕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3439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/>
              <a:t>그리고 무엇보다 제가 생각한 가장 큰 장점은, 당근이나 중고나라 </a:t>
            </a:r>
            <a:r>
              <a:rPr lang="ko-KR" err="1"/>
              <a:t>처럼</a:t>
            </a:r>
            <a:r>
              <a:rPr lang="ko-KR"/>
              <a:t> 직거래 플랫폼들은 </a:t>
            </a:r>
            <a:endParaRPr lang="en-US" altLang="ko-KR"/>
          </a:p>
          <a:p>
            <a:r>
              <a:rPr lang="ko-KR"/>
              <a:t>내가 직접 나의 물건을 마케팅을 </a:t>
            </a:r>
            <a:r>
              <a:rPr lang="ko-KR" err="1"/>
              <a:t>해야한다는</a:t>
            </a:r>
            <a:r>
              <a:rPr lang="ko-KR"/>
              <a:t> 번거로움이 많습니다. 사진도 </a:t>
            </a:r>
            <a:r>
              <a:rPr lang="ko-KR" err="1"/>
              <a:t>찍어야하고</a:t>
            </a:r>
            <a:r>
              <a:rPr lang="ko-KR"/>
              <a:t> 내용도 </a:t>
            </a:r>
            <a:r>
              <a:rPr lang="ko-KR" err="1"/>
              <a:t>작성해야하고</a:t>
            </a:r>
            <a:r>
              <a:rPr lang="ko-KR"/>
              <a:t>, 매번 글을 상위노출을 </a:t>
            </a:r>
            <a:r>
              <a:rPr lang="ko-KR" err="1"/>
              <a:t>시켜줘야한다는</a:t>
            </a:r>
            <a:r>
              <a:rPr lang="ko-KR"/>
              <a:t> 단점이 </a:t>
            </a:r>
            <a:endParaRPr lang="en-US" altLang="ko-KR"/>
          </a:p>
          <a:p>
            <a:r>
              <a:rPr lang="ko-KR"/>
              <a:t>크림에서는 전혀 없다는 편리함이 저는 제일 마음에 드는 장점이 아닐까 생각했습니다.</a:t>
            </a:r>
            <a:endParaRPr lang="en-US" altLang="ko-KR"/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113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>
                <a:ea typeface="맑은 고딕"/>
              </a:rPr>
              <a:t>이제 크림의 연혁에 대해 간단히 살펴보겠습니다.</a:t>
            </a:r>
          </a:p>
          <a:p>
            <a:r>
              <a:rPr lang="ko-KR">
                <a:ea typeface="맑은 고딕"/>
              </a:rPr>
              <a:t> </a:t>
            </a:r>
          </a:p>
          <a:p>
            <a:r>
              <a:rPr lang="ko-KR">
                <a:ea typeface="맑은 고딕"/>
              </a:rPr>
              <a:t>크림은 2020년에 네이버의 자회사로 설립되었고, </a:t>
            </a:r>
            <a:r>
              <a:rPr lang="ko-KR" err="1">
                <a:ea typeface="맑은 고딕"/>
              </a:rPr>
              <a:t>스니커즈</a:t>
            </a:r>
            <a:r>
              <a:rPr lang="ko-KR">
                <a:ea typeface="맑은 고딕"/>
              </a:rPr>
              <a:t> 중심의 </a:t>
            </a:r>
            <a:r>
              <a:rPr lang="ko-KR" err="1">
                <a:ea typeface="맑은 고딕"/>
              </a:rPr>
              <a:t>리셀</a:t>
            </a:r>
            <a:r>
              <a:rPr lang="ko-KR">
                <a:ea typeface="맑은 고딕"/>
              </a:rPr>
              <a:t> 플랫폼으로 시작했습니다.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 </a:t>
            </a:r>
            <a:r>
              <a:rPr lang="ko-KR">
                <a:ea typeface="맑은 고딕"/>
              </a:rPr>
              <a:t>이후 성장 단계에서는 월간 거래액 1,000억 원을 돌파하며 의류와 액세서리로 품목을 확대했습니다. </a:t>
            </a:r>
          </a:p>
          <a:p>
            <a:r>
              <a:rPr lang="ko-KR">
                <a:ea typeface="맑은 고딕"/>
              </a:rPr>
              <a:t>현재는 글로벌 시장 진출을 준비하고 있으며, AI 검수 시스템과 라이브 커머스 기능을 도입하는 등 다양한 혁신을 </a:t>
            </a:r>
            <a:r>
              <a:rPr lang="ko-KR" err="1">
                <a:ea typeface="맑은 고딕"/>
              </a:rPr>
              <a:t>이루어냈습니다</a:t>
            </a:r>
            <a:r>
              <a:rPr lang="ko-KR">
                <a:ea typeface="맑은 고딕"/>
              </a:rPr>
              <a:t>. </a:t>
            </a:r>
            <a:endParaRPr lang="ko-KR" altLang="en-US">
              <a:ea typeface="맑은 고딕"/>
            </a:endParaRPr>
          </a:p>
          <a:p>
            <a:r>
              <a:rPr lang="ko-KR">
                <a:ea typeface="맑은 고딕"/>
              </a:rPr>
              <a:t>지금은 한국 한정판 거래 시장의 선두주자로,</a:t>
            </a:r>
            <a:r>
              <a:rPr lang="ko-KR" altLang="en-US">
                <a:ea typeface="맑은 고딕"/>
              </a:rPr>
              <a:t> </a:t>
            </a:r>
            <a:r>
              <a:rPr lang="ko-KR" err="1">
                <a:ea typeface="맑은 고딕"/>
              </a:rPr>
              <a:t>MZ세대의</a:t>
            </a:r>
            <a:r>
              <a:rPr lang="ko-KR">
                <a:ea typeface="맑은 고딕"/>
              </a:rPr>
              <a:t> 충성 고객을 확보하고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CD0B39-DB6F-4A69-A1FC-A971DA14754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40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9775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131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152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51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18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464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85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682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764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774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36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B90D8-9889-4239-B4A6-5149E25DE2CF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1FFD9-B0B8-45BE-ABF9-6E8BD6C420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0174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ssiletoe/krea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2">
            <a:extLst>
              <a:ext uri="{FF2B5EF4-FFF2-40B4-BE49-F238E27FC236}">
                <a16:creationId xmlns:a16="http://schemas.microsoft.com/office/drawing/2014/main" id="{D1D65298-BC0C-7C28-81DD-3746DDF1C38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4674705" cy="6858001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2422EE5C-0156-53ED-0328-48A3CFF70936}"/>
              </a:ext>
            </a:extLst>
          </p:cNvPr>
          <p:cNvSpPr txBox="1">
            <a:spLocks/>
          </p:cNvSpPr>
          <p:nvPr/>
        </p:nvSpPr>
        <p:spPr>
          <a:xfrm>
            <a:off x="-111844" y="1128710"/>
            <a:ext cx="11746148" cy="1538190"/>
          </a:xfrm>
          <a:prstGeom prst="rect">
            <a:avLst/>
          </a:prstGeom>
        </p:spPr>
        <p:txBody>
          <a:bodyPr vert="horz" wrap="square" lIns="0" tIns="311734" rIns="0" bIns="0" rtlCol="0" anchor="b">
            <a:sp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545455" algn="r">
              <a:lnSpc>
                <a:spcPct val="100000"/>
              </a:lnSpc>
              <a:spcBef>
                <a:spcPts val="105"/>
              </a:spcBef>
              <a:tabLst>
                <a:tab pos="8447405" algn="l"/>
              </a:tabLst>
            </a:pPr>
            <a:r>
              <a:rPr lang="ko-KR" altLang="en-US" sz="1800">
                <a:latin typeface="Arial"/>
                <a:ea typeface="맑은 고딕"/>
                <a:cs typeface="Arial"/>
              </a:rPr>
              <a:t>한정판 </a:t>
            </a:r>
            <a:r>
              <a:rPr lang="ko-KR" altLang="en-US" sz="1800" err="1">
                <a:latin typeface="Arial"/>
                <a:ea typeface="맑은 고딕"/>
                <a:cs typeface="Arial"/>
              </a:rPr>
              <a:t>새상품</a:t>
            </a:r>
            <a:r>
              <a:rPr lang="ko-KR" altLang="en-US" sz="1800">
                <a:latin typeface="Arial"/>
                <a:ea typeface="맑은 고딕"/>
                <a:cs typeface="Arial"/>
              </a:rPr>
              <a:t> 중개 거래 플랫폼 </a:t>
            </a:r>
            <a:r>
              <a:rPr lang="en-US" altLang="ko-KR" sz="6150" i="1" spc="-35">
                <a:latin typeface="Arial Black"/>
                <a:ea typeface="맑은 고딕"/>
                <a:cs typeface="Arial Black"/>
              </a:rPr>
              <a:t>KREAM</a:t>
            </a:r>
            <a:endParaRPr lang="ko-KR" altLang="en-US" sz="6150">
              <a:latin typeface="Arial Black"/>
              <a:ea typeface="맑은 고딕"/>
              <a:cs typeface="Microsoft Sans Serif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7B4E660-CF7F-6A7B-2C6F-562F8D999BDA}"/>
              </a:ext>
            </a:extLst>
          </p:cNvPr>
          <p:cNvSpPr txBox="1"/>
          <p:nvPr/>
        </p:nvSpPr>
        <p:spPr>
          <a:xfrm>
            <a:off x="4956161" y="2670979"/>
            <a:ext cx="6677488" cy="1102225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algn="r">
              <a:spcBef>
                <a:spcPts val="95"/>
              </a:spcBef>
            </a:pPr>
            <a:r>
              <a:rPr lang="ko-KR" altLang="en-US" sz="3500">
                <a:latin typeface="Malgun Gothic Semilight"/>
                <a:ea typeface="Malgun Gothic Semilight"/>
                <a:cs typeface="Arial"/>
              </a:rPr>
              <a:t>크림 거래 데이터 </a:t>
            </a:r>
            <a:r>
              <a:rPr lang="ko-KR" altLang="en-US" sz="3500" err="1">
                <a:latin typeface="Malgun Gothic Semilight"/>
                <a:ea typeface="Malgun Gothic Semilight"/>
                <a:cs typeface="Arial"/>
              </a:rPr>
              <a:t>크롤링을</a:t>
            </a:r>
            <a:r>
              <a:rPr lang="ko-KR" altLang="en-US" sz="3500">
                <a:latin typeface="Malgun Gothic Semilight"/>
                <a:ea typeface="Malgun Gothic Semilight"/>
                <a:cs typeface="Arial"/>
              </a:rPr>
              <a:t> 통한</a:t>
            </a:r>
          </a:p>
          <a:p>
            <a:pPr marL="12700" algn="r">
              <a:spcBef>
                <a:spcPts val="95"/>
              </a:spcBef>
            </a:pPr>
            <a:r>
              <a:rPr lang="ko-KR" altLang="en-US" sz="3500">
                <a:latin typeface="Malgun Gothic Semilight"/>
                <a:ea typeface="Malgun Gothic Semilight"/>
                <a:cs typeface="Arial"/>
              </a:rPr>
              <a:t>거래 </a:t>
            </a:r>
            <a:r>
              <a:rPr lang="ko-KR" altLang="en-US" sz="3500" i="0">
                <a:effectLst/>
                <a:latin typeface="Malgun Gothic Semilight"/>
                <a:ea typeface="Malgun Gothic Semilight"/>
                <a:cs typeface="Arial"/>
              </a:rPr>
              <a:t>트렌드 분석</a:t>
            </a:r>
            <a:endParaRPr lang="ko-KR" altLang="en-US" sz="3500">
              <a:latin typeface="Malgun Gothic Semilight"/>
              <a:ea typeface="Malgun Gothic Semilight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4F9294-4A49-D1F5-3E0D-47D0796D692F}"/>
              </a:ext>
            </a:extLst>
          </p:cNvPr>
          <p:cNvSpPr txBox="1"/>
          <p:nvPr/>
        </p:nvSpPr>
        <p:spPr>
          <a:xfrm>
            <a:off x="5308410" y="4969116"/>
            <a:ext cx="6428805" cy="6771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sz="3800">
                <a:latin typeface="Calibri"/>
                <a:ea typeface="맑은 고딕"/>
                <a:cs typeface="Calibri"/>
              </a:rPr>
              <a:t>DQ (Data</a:t>
            </a:r>
            <a:r>
              <a:rPr lang="en-US" altLang="ko-KR" sz="3800" b="0" i="0">
                <a:effectLst/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3800">
                <a:latin typeface="Calibri"/>
                <a:ea typeface="맑은 고딕"/>
                <a:cs typeface="Calibri"/>
              </a:rPr>
              <a:t>analytics</a:t>
            </a:r>
            <a:r>
              <a:rPr lang="en-US" altLang="ko-KR" sz="3800" b="0" i="0">
                <a:effectLst/>
                <a:latin typeface="Calibri"/>
                <a:ea typeface="맑은 고딕"/>
                <a:cs typeface="Calibri"/>
              </a:rPr>
              <a:t> </a:t>
            </a:r>
            <a:r>
              <a:rPr lang="en-US" altLang="ko-KR" sz="3800">
                <a:latin typeface="Calibri"/>
                <a:ea typeface="맑은 고딕"/>
                <a:cs typeface="Calibri"/>
              </a:rPr>
              <a:t>squad)</a:t>
            </a:r>
            <a:endParaRPr lang="ko-KR" altLang="en-US" sz="3800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5F85F-2212-6D37-CF1C-D75DA13910F2}"/>
              </a:ext>
            </a:extLst>
          </p:cNvPr>
          <p:cNvSpPr txBox="1"/>
          <p:nvPr/>
        </p:nvSpPr>
        <p:spPr>
          <a:xfrm>
            <a:off x="6095957" y="5640272"/>
            <a:ext cx="554095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r"/>
            <a:r>
              <a:rPr lang="en-US" altLang="ko-KR" err="1">
                <a:ea typeface="맑은 고딕"/>
              </a:rPr>
              <a:t>패스트캠퍼스</a:t>
            </a:r>
            <a:r>
              <a:rPr lang="en-US" altLang="ko-KR">
                <a:ea typeface="맑은 고딕"/>
              </a:rPr>
              <a:t> BDA 16기 1</a:t>
            </a:r>
            <a:r>
              <a:rPr lang="ko-KR" altLang="en-US">
                <a:ea typeface="맑은 고딕"/>
              </a:rPr>
              <a:t>조</a:t>
            </a:r>
            <a:r>
              <a:rPr lang="en-US" altLang="ko-KR">
                <a:ea typeface="맑은 고딕"/>
              </a:rPr>
              <a:t> : </a:t>
            </a:r>
            <a:r>
              <a:rPr lang="ko-KR" altLang="en-US">
                <a:ea typeface="맑은 고딕"/>
              </a:rPr>
              <a:t>허용석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이수아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남지윤</a:t>
            </a:r>
          </a:p>
        </p:txBody>
      </p:sp>
    </p:spTree>
    <p:extLst>
      <p:ext uri="{BB962C8B-B14F-4D97-AF65-F5344CB8AC3E}">
        <p14:creationId xmlns:p14="http://schemas.microsoft.com/office/powerpoint/2010/main" val="293609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56F08025-44CB-396E-4733-CC6620CB4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4812" y="-37891"/>
            <a:ext cx="13001625" cy="6929021"/>
          </a:xfrm>
          <a:prstGeom prst="rect">
            <a:avLst/>
          </a:prstGeom>
        </p:spPr>
      </p:pic>
      <p:sp>
        <p:nvSpPr>
          <p:cNvPr id="6" name="object 5">
            <a:extLst>
              <a:ext uri="{FF2B5EF4-FFF2-40B4-BE49-F238E27FC236}">
                <a16:creationId xmlns:a16="http://schemas.microsoft.com/office/drawing/2014/main" id="{7F0C43FE-EFCC-EC50-68C4-C770FCD30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9" y="578693"/>
            <a:ext cx="2475707" cy="4430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en-US" altLang="ko-KR" sz="2800" i="1" spc="-35">
                <a:latin typeface="Arial Black"/>
                <a:ea typeface="맑은 고딕"/>
                <a:cs typeface="Arial Black"/>
              </a:rPr>
              <a:t>KREAM</a:t>
            </a:r>
            <a:endParaRPr lang="en-US" altLang="ko-KR" sz="2800" spc="-35">
              <a:latin typeface="Arial Black"/>
              <a:ea typeface="맑은 고딕"/>
              <a:cs typeface="Calibri Ligh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1B9D6B8-DBAC-3FD0-3AF9-3ECD86958057}"/>
              </a:ext>
            </a:extLst>
          </p:cNvPr>
          <p:cNvSpPr/>
          <p:nvPr/>
        </p:nvSpPr>
        <p:spPr>
          <a:xfrm>
            <a:off x="9925049" y="371475"/>
            <a:ext cx="2066925" cy="8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FEFFFA-28EF-9F58-A76F-24D62A15E5FB}"/>
              </a:ext>
            </a:extLst>
          </p:cNvPr>
          <p:cNvSpPr txBox="1"/>
          <p:nvPr/>
        </p:nvSpPr>
        <p:spPr>
          <a:xfrm>
            <a:off x="8831852" y="6258741"/>
            <a:ext cx="354928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데이터 출처 : </a:t>
            </a:r>
            <a:r>
              <a:rPr lang="ko-KR" altLang="en-US" err="1">
                <a:ea typeface="맑은 고딕"/>
                <a:cs typeface="Calibri"/>
              </a:rPr>
              <a:t>이코노믹</a:t>
            </a:r>
            <a:r>
              <a:rPr lang="ko-KR" altLang="en-US">
                <a:ea typeface="맑은 고딕"/>
                <a:cs typeface="Calibri"/>
              </a:rPr>
              <a:t> 데일리</a:t>
            </a:r>
          </a:p>
        </p:txBody>
      </p:sp>
    </p:spTree>
    <p:extLst>
      <p:ext uri="{BB962C8B-B14F-4D97-AF65-F5344CB8AC3E}">
        <p14:creationId xmlns:p14="http://schemas.microsoft.com/office/powerpoint/2010/main" val="1891367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4C1664-A784-5347-79B6-08987CAC0E3C}"/>
              </a:ext>
            </a:extLst>
          </p:cNvPr>
          <p:cNvSpPr txBox="1"/>
          <p:nvPr/>
        </p:nvSpPr>
        <p:spPr>
          <a:xfrm>
            <a:off x="566636" y="471949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ko-KR" altLang="en-US" sz="2800" spc="-35">
                <a:latin typeface="Arial Black"/>
                <a:ea typeface="맑은 고딕"/>
                <a:cs typeface="Arial Black"/>
              </a:rPr>
              <a:t>데이터 수집 과정</a:t>
            </a:r>
            <a:endParaRPr lang="ko-KR" altLang="en-US" sz="2800" spc="-35">
              <a:latin typeface="맑은 고딕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EE567B-4556-48BC-349F-557C41FC9D10}"/>
              </a:ext>
            </a:extLst>
          </p:cNvPr>
          <p:cNvSpPr txBox="1"/>
          <p:nvPr/>
        </p:nvSpPr>
        <p:spPr>
          <a:xfrm>
            <a:off x="1576388" y="1072277"/>
            <a:ext cx="903922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3200" i="1">
                <a:latin typeface="Arial Black"/>
                <a:ea typeface="맑은 고딕"/>
              </a:rPr>
              <a:t>KREAM </a:t>
            </a:r>
            <a:r>
              <a:rPr lang="ko-KR" sz="3200">
                <a:ea typeface="맑은 고딕"/>
              </a:rPr>
              <a:t>웹</a:t>
            </a:r>
            <a:r>
              <a:rPr lang="en-US" altLang="ko-KR" sz="3200">
                <a:latin typeface="맑은 고딕"/>
                <a:ea typeface="맑은 고딕"/>
              </a:rPr>
              <a:t> </a:t>
            </a:r>
            <a:r>
              <a:rPr lang="ko-KR" sz="3200">
                <a:ea typeface="맑은 고딕"/>
              </a:rPr>
              <a:t>페이지에서</a:t>
            </a:r>
            <a:r>
              <a:rPr lang="en-US" altLang="ko-KR" sz="3200">
                <a:latin typeface="맑은 고딕"/>
                <a:ea typeface="맑은 고딕"/>
              </a:rPr>
              <a:t> </a:t>
            </a:r>
            <a:r>
              <a:rPr lang="ko-KR" sz="3200">
                <a:ea typeface="맑은 고딕"/>
              </a:rPr>
              <a:t>확인할</a:t>
            </a:r>
            <a:r>
              <a:rPr lang="en-US" altLang="ko-KR" sz="3200">
                <a:latin typeface="맑은 고딕"/>
                <a:ea typeface="맑은 고딕"/>
              </a:rPr>
              <a:t> </a:t>
            </a:r>
            <a:r>
              <a:rPr lang="ko-KR" sz="3200">
                <a:ea typeface="맑은 고딕"/>
              </a:rPr>
              <a:t>수</a:t>
            </a:r>
            <a:r>
              <a:rPr lang="en-US" altLang="ko-KR" sz="3200">
                <a:latin typeface="맑은 고딕"/>
                <a:ea typeface="맑은 고딕"/>
              </a:rPr>
              <a:t> </a:t>
            </a:r>
            <a:r>
              <a:rPr lang="ko-KR" sz="3200">
                <a:ea typeface="맑은 고딕"/>
              </a:rPr>
              <a:t>있는</a:t>
            </a:r>
            <a:r>
              <a:rPr lang="en-US" altLang="ko-KR" sz="3200">
                <a:latin typeface="맑은 고딕"/>
                <a:ea typeface="맑은 고딕"/>
              </a:rPr>
              <a:t> </a:t>
            </a:r>
            <a:r>
              <a:rPr lang="ko-KR" sz="3200">
                <a:ea typeface="맑은 고딕"/>
              </a:rPr>
              <a:t>데이터</a:t>
            </a:r>
            <a:endParaRPr lang="ko-KR" sz="3200">
              <a:ea typeface="맑은 고딕"/>
              <a:cs typeface="Calibri"/>
            </a:endParaRPr>
          </a:p>
          <a:p>
            <a:pPr algn="ctr"/>
            <a:r>
              <a:rPr lang="en-US" altLang="ko-KR" sz="3200">
                <a:ea typeface="맑은 고딕"/>
                <a:cs typeface="Calibri" panose="020F0502020204030204"/>
              </a:rPr>
              <a:t>100% </a:t>
            </a:r>
            <a:r>
              <a:rPr lang="en-US" altLang="ko-KR" sz="3200" err="1">
                <a:ea typeface="맑은 고딕"/>
                <a:cs typeface="Calibri" panose="020F0502020204030204"/>
              </a:rPr>
              <a:t>크롤링</a:t>
            </a:r>
            <a:r>
              <a:rPr lang="en-US" altLang="ko-KR" sz="3200">
                <a:ea typeface="맑은 고딕"/>
                <a:cs typeface="Calibri" panose="020F0502020204030204"/>
              </a:rPr>
              <a:t> </a:t>
            </a:r>
            <a:r>
              <a:rPr lang="en-US" altLang="ko-KR" sz="3200" err="1">
                <a:ea typeface="맑은 고딕"/>
                <a:cs typeface="Calibri" panose="020F0502020204030204"/>
              </a:rPr>
              <a:t>데이터</a:t>
            </a:r>
            <a:r>
              <a:rPr lang="en-US" altLang="ko-KR" sz="3200">
                <a:ea typeface="맑은 고딕"/>
                <a:cs typeface="Calibri" panose="020F0502020204030204"/>
              </a:rPr>
              <a:t> </a:t>
            </a:r>
            <a:r>
              <a:rPr lang="en-US" altLang="ko-KR" sz="3200" err="1">
                <a:ea typeface="맑은 고딕"/>
                <a:cs typeface="Calibri" panose="020F0502020204030204"/>
              </a:rPr>
              <a:t>활용</a:t>
            </a:r>
            <a:endParaRPr lang="en-US" altLang="ko-KR" sz="3200">
              <a:ea typeface="맑은 고딕"/>
              <a:cs typeface="Calibri" panose="020F0502020204030204"/>
            </a:endParaRPr>
          </a:p>
        </p:txBody>
      </p:sp>
      <p:pic>
        <p:nvPicPr>
          <p:cNvPr id="4" name="그림 3" descr="텍스트, 스크린샷, 신발류이(가) 표시된 사진&#10;&#10;자동 생성된 설명">
            <a:extLst>
              <a:ext uri="{FF2B5EF4-FFF2-40B4-BE49-F238E27FC236}">
                <a16:creationId xmlns:a16="http://schemas.microsoft.com/office/drawing/2014/main" id="{54430738-ACF0-344F-107B-8DC6E78A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61" y="2601822"/>
            <a:ext cx="5830092" cy="4114800"/>
          </a:xfrm>
          <a:prstGeom prst="rect">
            <a:avLst/>
          </a:prstGeom>
        </p:spPr>
      </p:pic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86DD3B7-78A1-9B6C-1FF5-9795D2A49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608781"/>
            <a:ext cx="5932311" cy="3357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2C6DA4-C422-9C82-479C-D86EDE286DC6}"/>
              </a:ext>
            </a:extLst>
          </p:cNvPr>
          <p:cNvSpPr txBox="1"/>
          <p:nvPr/>
        </p:nvSpPr>
        <p:spPr>
          <a:xfrm>
            <a:off x="1619249" y="2176462"/>
            <a:ext cx="28575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ea typeface="맑은 고딕"/>
                <a:cs typeface="Calibri"/>
              </a:rPr>
              <a:t>"</a:t>
            </a:r>
            <a:r>
              <a:rPr lang="ko-KR" altLang="en-US" err="1">
                <a:ea typeface="맑은 고딕"/>
                <a:cs typeface="Calibri"/>
              </a:rPr>
              <a:t>어그</a:t>
            </a:r>
            <a:r>
              <a:rPr lang="ko-KR" altLang="en-US">
                <a:ea typeface="맑은 고딕"/>
                <a:cs typeface="Calibri"/>
              </a:rPr>
              <a:t>" 검색결과 페이지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2D983-02DC-F81D-16E2-0F30229F9C02}"/>
              </a:ext>
            </a:extLst>
          </p:cNvPr>
          <p:cNvSpPr txBox="1"/>
          <p:nvPr/>
        </p:nvSpPr>
        <p:spPr>
          <a:xfrm>
            <a:off x="5567361" y="2177886"/>
            <a:ext cx="6991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검색결과 50개 각각의 링크를 방문해 데이터 수집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1888699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4C1664-A784-5347-79B6-08987CAC0E3C}"/>
              </a:ext>
            </a:extLst>
          </p:cNvPr>
          <p:cNvSpPr txBox="1"/>
          <p:nvPr/>
        </p:nvSpPr>
        <p:spPr>
          <a:xfrm>
            <a:off x="566636" y="471949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ko-KR" altLang="en-US" sz="2800" spc="-35">
                <a:latin typeface="Arial Black"/>
                <a:ea typeface="맑은 고딕"/>
                <a:cs typeface="Arial Black"/>
              </a:rPr>
              <a:t>데이터 수집 과정</a:t>
            </a:r>
            <a:endParaRPr lang="ko-KR" altLang="en-US" sz="2800" spc="-35">
              <a:latin typeface="맑은 고딕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2C6DA4-C422-9C82-479C-D86EDE286DC6}"/>
              </a:ext>
            </a:extLst>
          </p:cNvPr>
          <p:cNvSpPr txBox="1"/>
          <p:nvPr/>
        </p:nvSpPr>
        <p:spPr>
          <a:xfrm>
            <a:off x="-454914" y="1338636"/>
            <a:ext cx="7293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제품 페이지 내 "체결내역 </a:t>
            </a:r>
            <a:r>
              <a:rPr lang="ko-KR" altLang="en-US" err="1">
                <a:ea typeface="맑은 고딕"/>
                <a:cs typeface="Calibri"/>
              </a:rPr>
              <a:t>더보기</a:t>
            </a:r>
            <a:r>
              <a:rPr lang="ko-KR" altLang="en-US">
                <a:ea typeface="맑은 고딕"/>
                <a:cs typeface="Calibri"/>
              </a:rPr>
              <a:t>" 버튼 클릭 후 </a:t>
            </a:r>
            <a:r>
              <a:rPr lang="ko-KR" altLang="en-US" err="1">
                <a:ea typeface="맑은 고딕"/>
                <a:cs typeface="Calibri"/>
              </a:rPr>
              <a:t>무한스크롤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32D983-02DC-F81D-16E2-0F30229F9C02}"/>
              </a:ext>
            </a:extLst>
          </p:cNvPr>
          <p:cNvSpPr txBox="1"/>
          <p:nvPr/>
        </p:nvSpPr>
        <p:spPr>
          <a:xfrm>
            <a:off x="6140924" y="1340061"/>
            <a:ext cx="58483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  <a:cs typeface="Calibri"/>
              </a:rPr>
              <a:t> 지정된 양의 거래 데이터가 호출되면 데이터 수집</a:t>
            </a:r>
            <a:endParaRPr lang="ko-KR">
              <a:ea typeface="맑은 고딕"/>
              <a:cs typeface="Calibri" panose="020F0502020204030204"/>
            </a:endParaRP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B249F4C-B3D1-03C0-4D5E-6E613F645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89" y="1978425"/>
            <a:ext cx="5652223" cy="4114800"/>
          </a:xfrm>
          <a:prstGeom prst="rect">
            <a:avLst/>
          </a:prstGeom>
        </p:spPr>
      </p:pic>
      <p:pic>
        <p:nvPicPr>
          <p:cNvPr id="3" name="그림 2" descr="텍스트, 스크린샷, 디스플레이, 직사각형이(가) 표시된 사진&#10;&#10;자동 생성된 설명">
            <a:extLst>
              <a:ext uri="{FF2B5EF4-FFF2-40B4-BE49-F238E27FC236}">
                <a16:creationId xmlns:a16="http://schemas.microsoft.com/office/drawing/2014/main" id="{A7B70499-21EB-B774-F78F-21718C6FB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7036" y="1547813"/>
            <a:ext cx="2267739" cy="5333999"/>
          </a:xfrm>
          <a:prstGeom prst="rect">
            <a:avLst/>
          </a:prstGeom>
        </p:spPr>
      </p:pic>
      <p:pic>
        <p:nvPicPr>
          <p:cNvPr id="4" name="그림 3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279F58C6-9B76-9117-EEB2-082625882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561" y="1547813"/>
            <a:ext cx="2291552" cy="5353050"/>
          </a:xfrm>
          <a:prstGeom prst="rect">
            <a:avLst/>
          </a:prstGeom>
        </p:spPr>
      </p:pic>
      <p:pic>
        <p:nvPicPr>
          <p:cNvPr id="7" name="그림 6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56BD4AC5-307F-497E-E36D-7D6A6EC271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086" y="1547812"/>
            <a:ext cx="2301077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01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E42E394-C923-1BDD-58A9-2D5187F6B2F1}"/>
              </a:ext>
            </a:extLst>
          </p:cNvPr>
          <p:cNvSpPr txBox="1"/>
          <p:nvPr/>
        </p:nvSpPr>
        <p:spPr>
          <a:xfrm>
            <a:off x="629802" y="1717200"/>
            <a:ext cx="4838905" cy="36491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ko-KR" altLang="en-US" sz="2800" b="1" i="0" u="none" strike="noStrike">
                <a:ea typeface="맑은 고딕"/>
              </a:rPr>
              <a:t>제품별</a:t>
            </a:r>
            <a:r>
              <a:rPr lang="en-US" sz="2800" b="1" i="0" u="none" strike="noStrike"/>
              <a:t> </a:t>
            </a:r>
            <a:r>
              <a:rPr lang="ko-KR" altLang="en-US" sz="2800" b="1" i="0" u="none" strike="noStrike">
                <a:ea typeface="맑은 고딕"/>
              </a:rPr>
              <a:t>거래가</a:t>
            </a:r>
            <a:r>
              <a:rPr lang="en-US" sz="2800" b="1" i="0" u="none" strike="noStrike"/>
              <a:t> </a:t>
            </a:r>
            <a:r>
              <a:rPr lang="ko-KR" altLang="en-US" sz="2800" b="1" i="0" u="none" strike="noStrike" err="1">
                <a:ea typeface="맑은 고딕"/>
              </a:rPr>
              <a:t>크롤링</a:t>
            </a:r>
            <a:r>
              <a:rPr lang="en-US" altLang="ko-KR" sz="2800" b="1">
                <a:ea typeface="맑은 고딕"/>
              </a:rPr>
              <a:t> </a:t>
            </a:r>
            <a:r>
              <a:rPr lang="ko-KR" altLang="en-US" sz="2800" b="1">
                <a:ea typeface="맑은 고딕"/>
              </a:rPr>
              <a:t>순서</a:t>
            </a:r>
            <a:endParaRPr lang="en-US" altLang="ko-KR" sz="2800" b="1" i="0" u="none" strike="noStrike">
              <a:ea typeface="맑은 고딕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ko-KR" altLang="en-US" sz="2000" b="1">
              <a:ea typeface="맑은 고딕"/>
              <a:cs typeface="Calibri" panose="020F0502020204030204"/>
            </a:endParaRPr>
          </a:p>
          <a:p>
            <a:pPr marL="457200" lvl="0" indent="-457200" defTabSz="9144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 b="0" i="0" u="none" strike="noStrike">
                <a:ea typeface="맑은 고딕"/>
              </a:rPr>
              <a:t>로그인</a:t>
            </a:r>
            <a:endParaRPr lang="ko-KR" altLang="en-US" sz="2000" b="0" i="0" u="none" strike="noStrike">
              <a:ea typeface="맑은 고딕"/>
              <a:cs typeface="Calibri" panose="020F0502020204030204"/>
            </a:endParaRPr>
          </a:p>
          <a:p>
            <a:pPr marL="457200" lvl="0" indent="-457200" defTabSz="9144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 b="0" i="0" u="none" strike="noStrike">
                <a:ea typeface="맑은 고딕"/>
              </a:rPr>
              <a:t>제품</a:t>
            </a:r>
            <a:r>
              <a:rPr lang="en-US" sz="2000" b="0" i="0" u="none" strike="noStrike"/>
              <a:t> ID</a:t>
            </a:r>
            <a:r>
              <a:rPr lang="ko-KR" altLang="en-US" sz="2000" b="0" i="0" u="none" strike="noStrike" err="1">
                <a:ea typeface="맑은 고딕"/>
              </a:rPr>
              <a:t>를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 err="1">
                <a:ea typeface="맑은 고딕"/>
              </a:rPr>
              <a:t>입력받아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제품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페이지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접속</a:t>
            </a:r>
            <a:endParaRPr lang="ko-KR" altLang="en-US" sz="2000" b="0" i="0" u="none" strike="noStrike">
              <a:ea typeface="맑은 고딕"/>
              <a:cs typeface="Calibri" panose="020F0502020204030204"/>
            </a:endParaRPr>
          </a:p>
          <a:p>
            <a:pPr marL="457200" lvl="0" indent="-457200" defTabSz="9144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 b="0" i="0" u="none" strike="noStrike">
                <a:ea typeface="맑은 고딕"/>
              </a:rPr>
              <a:t>체결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내역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 err="1">
                <a:ea typeface="맑은 고딕"/>
              </a:rPr>
              <a:t>더보기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버튼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클릭</a:t>
            </a:r>
            <a:endParaRPr lang="ko-KR" altLang="en-US" sz="2000" b="0" i="0" u="none" strike="noStrike">
              <a:ea typeface="맑은 고딕"/>
              <a:cs typeface="Calibri" panose="020F0502020204030204"/>
            </a:endParaRPr>
          </a:p>
          <a:p>
            <a:pPr marL="457200" indent="-457200" defTabSz="9144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>
                <a:ea typeface="맑은 고딕"/>
              </a:rPr>
              <a:t>정해진</a:t>
            </a:r>
            <a:r>
              <a:rPr lang="en-US" altLang="ko-KR" sz="2000">
                <a:ea typeface="Calibri"/>
              </a:rPr>
              <a:t> </a:t>
            </a:r>
            <a:r>
              <a:rPr lang="ko-KR" altLang="en-US" sz="2000" b="0" i="0" u="none" strike="noStrike">
                <a:ea typeface="맑은 고딕"/>
              </a:rPr>
              <a:t>거래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데이터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수만큼</a:t>
            </a:r>
            <a:r>
              <a:rPr lang="en-US" sz="2000" b="0" i="0" u="none" strike="noStrike"/>
              <a:t> </a:t>
            </a:r>
            <a:r>
              <a:rPr lang="ko-KR" altLang="en-US" sz="2000" b="0" i="0" u="none" strike="noStrike">
                <a:ea typeface="맑은 고딕"/>
              </a:rPr>
              <a:t>체결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내역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페이지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무한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스크롤</a:t>
            </a:r>
            <a:endParaRPr lang="ko-KR" altLang="en-US" sz="2000" b="0" i="0" u="none" strike="noStrike">
              <a:ea typeface="맑은 고딕"/>
              <a:cs typeface="Calibri" panose="020F0502020204030204"/>
            </a:endParaRPr>
          </a:p>
          <a:p>
            <a:pPr marL="457200" lvl="0" indent="-457200" defTabSz="9144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ko-KR" altLang="en-US" sz="2000" b="0" i="0" u="none" strike="noStrike">
                <a:ea typeface="맑은 고딕"/>
              </a:rPr>
              <a:t>호출된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데이터를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리스트에</a:t>
            </a:r>
            <a:r>
              <a:rPr lang="en-US" sz="2000" b="0" i="0" u="none" strike="noStrike"/>
              <a:t> append</a:t>
            </a:r>
            <a:endParaRPr lang="en-US" sz="2000" b="0" i="0" u="none" strike="noStrike">
              <a:ea typeface="Calibri" panose="020F0502020204030204"/>
              <a:cs typeface="Calibri" panose="020F0502020204030204"/>
            </a:endParaRPr>
          </a:p>
          <a:p>
            <a:pPr marL="457200" lvl="0" indent="-457200" defTabSz="914400">
              <a:lnSpc>
                <a:spcPct val="90000"/>
              </a:lnSpc>
              <a:spcAft>
                <a:spcPts val="600"/>
              </a:spcAft>
              <a:buAutoNum type="arabicPeriod"/>
            </a:pPr>
            <a:r>
              <a:rPr lang="en-US" sz="2000" b="0" i="0" u="none" strike="noStrike"/>
              <a:t>pd</a:t>
            </a:r>
            <a:r>
              <a:rPr lang="ko-KR" altLang="en-US" sz="2000" b="0" i="0" u="none" strike="noStrike">
                <a:ea typeface="맑은 고딕"/>
              </a:rPr>
              <a:t>로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리스트를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데이터프레임화</a:t>
            </a:r>
            <a:r>
              <a:rPr lang="en-US" sz="2000" b="0" i="0" u="none" strike="noStrike"/>
              <a:t>, csv </a:t>
            </a:r>
            <a:r>
              <a:rPr lang="ko-KR" altLang="en-US" sz="2000" b="0" i="0" u="none" strike="noStrike">
                <a:ea typeface="맑은 고딕"/>
              </a:rPr>
              <a:t>추출</a:t>
            </a:r>
            <a:endParaRPr lang="en-US" altLang="ko-KR" sz="2000" b="0" i="0" u="none" strike="noStrike">
              <a:ea typeface="맑은 고딕"/>
              <a:cs typeface="Calibri" panose="020F0502020204030204"/>
            </a:endParaRPr>
          </a:p>
          <a:p>
            <a:pPr marL="457200" lvl="0" indent="-457200" defTabSz="914400">
              <a:lnSpc>
                <a:spcPct val="90000"/>
              </a:lnSpc>
              <a:spcAft>
                <a:spcPts val="600"/>
              </a:spcAft>
              <a:buAutoNum type="arabicPeriod"/>
            </a:pPr>
            <a:endParaRPr lang="en-US" altLang="ko-KR" sz="2000" b="0" i="0" u="none" strike="noStrike">
              <a:ea typeface="맑은 고딕"/>
              <a:cs typeface="Calibri" panose="020F0502020204030204"/>
            </a:endParaRPr>
          </a:p>
          <a:p>
            <a:pPr lvl="0" defTabSz="91440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b="0" i="0" u="none" strike="noStrike">
                <a:ea typeface="맑은 고딕"/>
              </a:rPr>
              <a:t>스크롤</a:t>
            </a:r>
            <a:r>
              <a:rPr lang="en-US" sz="2000" b="0" i="0" u="none" strike="noStrike"/>
              <a:t> 1</a:t>
            </a:r>
            <a:r>
              <a:rPr lang="ko-KR" altLang="en-US" sz="2000" b="0" i="0" u="none" strike="noStrike">
                <a:ea typeface="맑은 고딕"/>
              </a:rPr>
              <a:t>회에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거래가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데이터</a:t>
            </a:r>
            <a:r>
              <a:rPr lang="en-US" sz="2000" b="0" i="0" u="none" strike="noStrike"/>
              <a:t> 50</a:t>
            </a:r>
            <a:r>
              <a:rPr lang="ko-KR" altLang="en-US" sz="2000" b="0" i="0" u="none" strike="noStrike">
                <a:ea typeface="맑은 고딕"/>
              </a:rPr>
              <a:t>개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수집</a:t>
            </a:r>
            <a:endParaRPr lang="ko-KR" altLang="en-US" sz="2000" b="0" i="0" u="none" strike="noStrike">
              <a:ea typeface="맑은 고딕"/>
              <a:cs typeface="Calibri" panose="020F0502020204030204"/>
            </a:endParaRP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ko-KR" altLang="en-US" sz="2000" b="0" i="0" u="none" strike="noStrike">
                <a:ea typeface="맑은 고딕"/>
              </a:rPr>
              <a:t>거래가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데이터</a:t>
            </a:r>
            <a:r>
              <a:rPr lang="en-US" sz="2000" b="0" i="0" u="none" strike="noStrike"/>
              <a:t> 1000</a:t>
            </a:r>
            <a:r>
              <a:rPr lang="ko-KR" altLang="en-US" sz="2000" b="0" i="0" u="none" strike="noStrike">
                <a:ea typeface="맑은 고딕"/>
              </a:rPr>
              <a:t>개인 경우</a:t>
            </a:r>
            <a:r>
              <a:rPr lang="en-US" altLang="ko-KR" sz="2000">
                <a:ea typeface="맑은 고딕"/>
              </a:rPr>
              <a:t> </a:t>
            </a:r>
            <a:r>
              <a:rPr lang="en-US" sz="2000" b="0" i="0" u="none" strike="noStrike"/>
              <a:t>20</a:t>
            </a:r>
            <a:r>
              <a:rPr lang="ko-KR" altLang="en-US" sz="2000" b="0" i="0" u="none" strike="noStrike">
                <a:ea typeface="맑은 고딕"/>
              </a:rPr>
              <a:t>회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스크롤</a:t>
            </a:r>
            <a:r>
              <a:rPr lang="en-US" sz="2000" b="0" i="0" u="none" strike="noStrike"/>
              <a:t> </a:t>
            </a:r>
            <a:r>
              <a:rPr lang="ko-KR" altLang="en-US" sz="2000" b="0" i="0" u="none" strike="noStrike">
                <a:ea typeface="맑은 고딕"/>
              </a:rPr>
              <a:t>반복</a:t>
            </a:r>
            <a:endParaRPr lang="en-US" altLang="ko-KR" sz="2000" b="0" i="0" u="none" strike="noStrike">
              <a:ea typeface="맑은 고딕"/>
              <a:cs typeface="Calibri" panose="020F0502020204030204"/>
            </a:endParaRPr>
          </a:p>
        </p:txBody>
      </p:sp>
      <p:pic>
        <p:nvPicPr>
          <p:cNvPr id="2" name="그림 1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0D45520F-17E6-63D8-9C0C-ED160BF865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" r="38250" b="-88"/>
          <a:stretch/>
        </p:blipFill>
        <p:spPr>
          <a:xfrm>
            <a:off x="5916000" y="1"/>
            <a:ext cx="6410268" cy="6863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8B31EA-39EF-73C7-5B04-CCFAD0E10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329" y="5662344"/>
            <a:ext cx="762000" cy="76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3FC557-97DC-B8C3-E679-614A3E7AFFB2}"/>
              </a:ext>
            </a:extLst>
          </p:cNvPr>
          <p:cNvSpPr txBox="1"/>
          <p:nvPr/>
        </p:nvSpPr>
        <p:spPr>
          <a:xfrm>
            <a:off x="566636" y="471949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ko-KR" altLang="en-US" sz="2800" spc="-35">
                <a:latin typeface="Arial Black"/>
                <a:ea typeface="맑은 고딕"/>
                <a:cs typeface="Arial Black"/>
              </a:rPr>
              <a:t>데이터 수집 과정</a:t>
            </a:r>
            <a:endParaRPr lang="ko-KR" altLang="en-US" sz="2800" spc="-35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51783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B2E55A-3580-B034-E3E6-11B3BF9EC5F6}"/>
              </a:ext>
            </a:extLst>
          </p:cNvPr>
          <p:cNvSpPr txBox="1"/>
          <p:nvPr/>
        </p:nvSpPr>
        <p:spPr>
          <a:xfrm>
            <a:off x="566636" y="471949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en-US" altLang="ko-KR" sz="2800" spc="-35" err="1">
                <a:latin typeface="Arial Black"/>
                <a:ea typeface="맑은 고딕"/>
                <a:cs typeface="Arial Black"/>
              </a:rPr>
              <a:t>데이터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 </a:t>
            </a:r>
            <a:r>
              <a:rPr lang="en-US" altLang="ko-KR" sz="2800" spc="-35" err="1">
                <a:latin typeface="Arial Black"/>
                <a:ea typeface="맑은 고딕"/>
                <a:cs typeface="Arial Black"/>
              </a:rPr>
              <a:t>수집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 과정</a:t>
            </a:r>
            <a:endParaRPr lang="ko-KR" altLang="en-US" sz="2800" spc="-35">
              <a:latin typeface="맑은 고딕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CA3834-5DB7-B60E-D2C1-AD47EA74F50A}"/>
              </a:ext>
            </a:extLst>
          </p:cNvPr>
          <p:cNvSpPr txBox="1"/>
          <p:nvPr/>
        </p:nvSpPr>
        <p:spPr>
          <a:xfrm>
            <a:off x="3045791" y="3167270"/>
            <a:ext cx="610593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800">
                <a:ea typeface="맑은 고딕"/>
                <a:hlinkClick r:id="rId2"/>
              </a:rPr>
              <a:t>https://github.com/missiletoe/kream</a:t>
            </a:r>
            <a:endParaRPr lang="en-US" altLang="ko-KR" sz="2800"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435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8D4D1E-BF5F-E202-9678-6E582CF3C28C}"/>
              </a:ext>
            </a:extLst>
          </p:cNvPr>
          <p:cNvSpPr txBox="1"/>
          <p:nvPr/>
        </p:nvSpPr>
        <p:spPr>
          <a:xfrm>
            <a:off x="589521" y="462763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ko-KR" altLang="en-US" sz="2800" spc="-35">
                <a:latin typeface="Arial Black"/>
                <a:ea typeface="맑은 고딕"/>
                <a:cs typeface="Arial Black"/>
              </a:rPr>
              <a:t>데이터 분석 방향</a:t>
            </a:r>
            <a:endParaRPr lang="ko-KR" altLang="en-US" sz="2800">
              <a:latin typeface="Arial Black"/>
              <a:ea typeface="맑은 고딕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16530-CBC4-EAEC-2BE4-9F51EDB9D46C}"/>
              </a:ext>
            </a:extLst>
          </p:cNvPr>
          <p:cNvSpPr txBox="1"/>
          <p:nvPr/>
        </p:nvSpPr>
        <p:spPr>
          <a:xfrm>
            <a:off x="6742088" y="4327186"/>
            <a:ext cx="60943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>
                <a:effectLst/>
                <a:latin typeface="Arial" panose="020B0604020202020204" pitchFamily="34" charset="0"/>
              </a:rPr>
              <a:t>3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>
              <a:effectLst/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/>
              <a:t>KREAM </a:t>
            </a:r>
            <a:r>
              <a:rPr lang="ko-KR" altLang="en-US" sz="1400" b="0">
                <a:effectLst/>
              </a:rPr>
              <a:t>거래 트렌드 분석</a:t>
            </a:r>
            <a:endParaRPr lang="en-US" altLang="ko-KR" sz="1400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>
                <a:effectLst/>
              </a:rPr>
              <a:t>유형별 거래 전략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48178-7A2B-563B-F42E-451F07CEB3EB}"/>
              </a:ext>
            </a:extLst>
          </p:cNvPr>
          <p:cNvSpPr txBox="1"/>
          <p:nvPr/>
        </p:nvSpPr>
        <p:spPr>
          <a:xfrm>
            <a:off x="-326157" y="1605698"/>
            <a:ext cx="609437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>
                <a:effectLst/>
                <a:latin typeface="Arial" panose="020B0604020202020204" pitchFamily="34" charset="0"/>
              </a:rPr>
              <a:t>1</a:t>
            </a:r>
            <a:endParaRPr lang="en-US" altLang="ko-KR" sz="2400"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>
              <a:effectLst/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>
              <a:effectLst/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>
                <a:effectLst/>
                <a:latin typeface="Arial" panose="020B0604020202020204" pitchFamily="34" charset="0"/>
              </a:rPr>
              <a:t>실적 개선을 위해 체결 </a:t>
            </a:r>
            <a:r>
              <a:rPr lang="ko-KR" altLang="en-US" sz="1400" b="0" i="0" u="none" strike="noStrike" err="1">
                <a:effectLst/>
                <a:latin typeface="Arial" panose="020B0604020202020204" pitchFamily="34" charset="0"/>
              </a:rPr>
              <a:t>거래수를</a:t>
            </a:r>
            <a:r>
              <a:rPr lang="ko-KR" altLang="en-US" sz="1400" b="0" i="0" u="none" strike="noStrike">
                <a:effectLst/>
                <a:latin typeface="Arial" panose="020B0604020202020204" pitchFamily="34" charset="0"/>
              </a:rPr>
              <a:t> 늘려야 하는 </a:t>
            </a:r>
            <a:r>
              <a:rPr lang="en-US" altLang="ko-KR" sz="1400" b="0" i="0" u="none" strike="noStrike">
                <a:effectLst/>
                <a:latin typeface="Arial" panose="020B0604020202020204" pitchFamily="34" charset="0"/>
              </a:rPr>
              <a:t>KREAM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4828EC-3A47-7B19-5CDE-714B194064F2}"/>
              </a:ext>
            </a:extLst>
          </p:cNvPr>
          <p:cNvSpPr txBox="1"/>
          <p:nvPr/>
        </p:nvSpPr>
        <p:spPr>
          <a:xfrm>
            <a:off x="2965685" y="2965275"/>
            <a:ext cx="6094378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2400" b="0" i="0" u="none" strike="noStrike">
                <a:effectLst/>
                <a:latin typeface="Arial" panose="020B0604020202020204" pitchFamily="34" charset="0"/>
              </a:rPr>
              <a:t>2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400"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400"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400">
              <a:latin typeface="Arial" panose="020B0604020202020204" pitchFamily="34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>
                <a:effectLst/>
              </a:rPr>
              <a:t>유저의 의사결정을 돕기 위한 데이터 분석 진행</a:t>
            </a:r>
            <a:endParaRPr lang="en-US" altLang="ko-KR" sz="1400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400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>
                <a:effectLst/>
              </a:rPr>
              <a:t>배송관점</a:t>
            </a:r>
            <a:endParaRPr lang="en-US" altLang="ko-KR" sz="1100" b="1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>
                <a:effectLst/>
              </a:rPr>
              <a:t>빠른 배송이 거래가에 미치는 영향</a:t>
            </a:r>
            <a:endParaRPr lang="en-US" altLang="ko-KR" sz="1100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 sz="1100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1">
                <a:effectLst/>
              </a:rPr>
              <a:t>제품관점</a:t>
            </a:r>
            <a:endParaRPr lang="en-US" altLang="ko-KR" sz="1100" b="1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>
                <a:effectLst/>
              </a:rPr>
              <a:t>사이즈와 가격의 상관관계</a:t>
            </a:r>
            <a:endParaRPr lang="en-US" altLang="ko-KR" sz="1100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>
                <a:effectLst/>
              </a:rPr>
              <a:t>인기있는 </a:t>
            </a:r>
            <a:r>
              <a:rPr lang="ko-KR" altLang="en-US" sz="1100" b="0" err="1">
                <a:effectLst/>
              </a:rPr>
              <a:t>스니커즈들의</a:t>
            </a:r>
            <a:r>
              <a:rPr lang="ko-KR" altLang="en-US" sz="1100" b="0">
                <a:effectLst/>
              </a:rPr>
              <a:t> 공통점</a:t>
            </a:r>
            <a:endParaRPr lang="en-US" altLang="ko-KR" sz="1100" b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>
                <a:effectLst/>
              </a:rPr>
              <a:t>언제 어떤 유형의 상품을 거래할지</a:t>
            </a:r>
            <a:endParaRPr lang="ko-KR" altLang="en-US" sz="1200" b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6232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8D4D1E-BF5F-E202-9678-6E582CF3C28C}"/>
              </a:ext>
            </a:extLst>
          </p:cNvPr>
          <p:cNvSpPr txBox="1"/>
          <p:nvPr/>
        </p:nvSpPr>
        <p:spPr>
          <a:xfrm>
            <a:off x="567434" y="468284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en-US" altLang="ko-KR" sz="2800" spc="-35" err="1">
                <a:latin typeface="Arial Black"/>
                <a:ea typeface="맑은 고딕"/>
                <a:cs typeface="Arial Black"/>
              </a:rPr>
              <a:t>도메인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 </a:t>
            </a:r>
            <a:r>
              <a:rPr lang="en-US" altLang="ko-KR" sz="2800" spc="-35" err="1">
                <a:latin typeface="Arial Black"/>
                <a:ea typeface="맑은 고딕"/>
                <a:cs typeface="Arial Black"/>
              </a:rPr>
              <a:t>지식</a:t>
            </a:r>
            <a:endParaRPr lang="en-US" altLang="ko-KR" sz="2800" spc="-35" err="1">
              <a:latin typeface="Arial Black"/>
              <a:ea typeface="맑은 고딕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48178-7A2B-563B-F42E-451F07CEB3EB}"/>
              </a:ext>
            </a:extLst>
          </p:cNvPr>
          <p:cNvSpPr txBox="1"/>
          <p:nvPr/>
        </p:nvSpPr>
        <p:spPr>
          <a:xfrm>
            <a:off x="8196523" y="2469603"/>
            <a:ext cx="2818016" cy="777731"/>
          </a:xfrm>
          <a:prstGeom prst="roundRect">
            <a:avLst/>
          </a:prstGeom>
          <a:solidFill>
            <a:schemeClr val="tx1"/>
          </a:solidFill>
        </p:spPr>
        <p:txBody>
          <a:bodyPr wrap="square" lIns="91440" tIns="45720" rIns="91440" bIns="4572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err="1">
                <a:solidFill>
                  <a:schemeClr val="bg1"/>
                </a:solidFill>
                <a:effectLst/>
                <a:latin typeface="맑은 고딕"/>
                <a:ea typeface="맑은 고딕"/>
              </a:rPr>
              <a:t>매니아층</a:t>
            </a:r>
            <a:r>
              <a:rPr lang="ko-KR" altLang="en-US" sz="1600" b="0">
                <a:solidFill>
                  <a:schemeClr val="bg1"/>
                </a:solidFill>
                <a:effectLst/>
                <a:latin typeface="맑은 고딕"/>
                <a:ea typeface="맑은 고딕"/>
              </a:rPr>
              <a:t> </a:t>
            </a:r>
            <a:r>
              <a:rPr lang="en-US" altLang="ko-KR" sz="1600" b="0">
                <a:solidFill>
                  <a:schemeClr val="bg1"/>
                </a:solidFill>
                <a:effectLst/>
                <a:latin typeface="맑은 고딕"/>
                <a:ea typeface="맑은 고딕"/>
              </a:rPr>
              <a:t>&amp; </a:t>
            </a:r>
            <a:r>
              <a:rPr lang="ko-KR" altLang="en-US" sz="1600" b="0">
                <a:solidFill>
                  <a:schemeClr val="bg1"/>
                </a:solidFill>
                <a:effectLst/>
                <a:latin typeface="맑은 고딕"/>
                <a:ea typeface="맑은 고딕"/>
              </a:rPr>
              <a:t>낮은 공급</a:t>
            </a:r>
            <a:endParaRPr lang="en-US" altLang="ko-KR" sz="1600" b="0">
              <a:solidFill>
                <a:schemeClr val="bg1"/>
              </a:solidFill>
              <a:effectLst/>
              <a:latin typeface="맑은 고딕"/>
              <a:ea typeface="맑은 고딕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  <a:latin typeface="맑은 고딕"/>
                <a:ea typeface="맑은 고딕"/>
              </a:rPr>
              <a:t>나이키 SB </a:t>
            </a:r>
            <a:r>
              <a:rPr lang="ko-KR" altLang="en-US" sz="1200" err="1">
                <a:solidFill>
                  <a:schemeClr val="bg1"/>
                </a:solidFill>
                <a:latin typeface="맑은 고딕"/>
                <a:ea typeface="맑은 고딕"/>
              </a:rPr>
              <a:t>덩크</a:t>
            </a:r>
            <a:r>
              <a:rPr lang="ko-KR" altLang="en-US" sz="1200" b="0">
                <a:solidFill>
                  <a:schemeClr val="bg1"/>
                </a:solidFill>
                <a:effectLst/>
                <a:latin typeface="맑은 고딕"/>
                <a:ea typeface="맑은 고딕"/>
              </a:rPr>
              <a:t> 로우 </a:t>
            </a:r>
            <a:r>
              <a:rPr lang="ko-KR" altLang="en-US" sz="1200">
                <a:solidFill>
                  <a:schemeClr val="bg1"/>
                </a:solidFill>
                <a:latin typeface="맑은 고딕"/>
                <a:ea typeface="맑은 고딕"/>
              </a:rPr>
              <a:t>프로</a:t>
            </a:r>
            <a:r>
              <a:rPr lang="en-US" altLang="ko-KR" sz="1200">
                <a:solidFill>
                  <a:schemeClr val="bg1"/>
                </a:solidFill>
                <a:latin typeface="맑은 고딕"/>
                <a:ea typeface="맑은 고딕"/>
              </a:rPr>
              <a:t> '</a:t>
            </a:r>
            <a:r>
              <a:rPr lang="ko-KR" altLang="en-US" sz="1200" b="0">
                <a:solidFill>
                  <a:schemeClr val="bg1"/>
                </a:solidFill>
                <a:effectLst/>
                <a:latin typeface="맑은 고딕"/>
                <a:ea typeface="맑은 고딕"/>
              </a:rPr>
              <a:t>청키 </a:t>
            </a:r>
            <a:r>
              <a:rPr lang="ko-KR" altLang="en-US" sz="1200" b="0" err="1">
                <a:solidFill>
                  <a:schemeClr val="bg1"/>
                </a:solidFill>
                <a:effectLst/>
                <a:latin typeface="맑은 고딕"/>
                <a:ea typeface="맑은 고딕"/>
              </a:rPr>
              <a:t>덩키</a:t>
            </a:r>
            <a:r>
              <a:rPr lang="ko-KR" altLang="en-US" sz="1200">
                <a:solidFill>
                  <a:schemeClr val="bg1"/>
                </a:solidFill>
                <a:latin typeface="맑은 고딕"/>
                <a:ea typeface="맑은 고딕"/>
              </a:rPr>
              <a:t>'</a:t>
            </a:r>
            <a:endParaRPr lang="en-US" altLang="ko-KR" sz="1200" b="0">
              <a:solidFill>
                <a:schemeClr val="bg1"/>
              </a:solidFill>
              <a:effectLst/>
              <a:latin typeface="맑은 고딕"/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677BA-C4E3-428B-6745-658CD6BE7CDA}"/>
              </a:ext>
            </a:extLst>
          </p:cNvPr>
          <p:cNvSpPr txBox="1"/>
          <p:nvPr/>
        </p:nvSpPr>
        <p:spPr>
          <a:xfrm>
            <a:off x="1132523" y="2466517"/>
            <a:ext cx="2818016" cy="783903"/>
          </a:xfrm>
          <a:prstGeom prst="roundRect">
            <a:avLst/>
          </a:prstGeom>
          <a:solidFill>
            <a:schemeClr val="tx1"/>
          </a:solidFill>
        </p:spPr>
        <p:txBody>
          <a:bodyPr wrap="square" lIns="91440" tIns="45720" rIns="91440" bIns="4572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>
                <a:solidFill>
                  <a:schemeClr val="bg1"/>
                </a:solidFill>
                <a:effectLst/>
                <a:ea typeface="맑은 고딕"/>
              </a:rPr>
              <a:t>스테디셀러 </a:t>
            </a:r>
            <a:r>
              <a:rPr lang="en-US" altLang="ko-KR" sz="1600" b="0">
                <a:solidFill>
                  <a:schemeClr val="bg1"/>
                </a:solidFill>
                <a:effectLst/>
                <a:ea typeface="맑은 고딕"/>
              </a:rPr>
              <a:t>&amp; </a:t>
            </a:r>
            <a:r>
              <a:rPr lang="ko-KR" altLang="en-US" sz="1600" b="0">
                <a:solidFill>
                  <a:schemeClr val="bg1"/>
                </a:solidFill>
                <a:effectLst/>
                <a:ea typeface="맑은 고딕"/>
              </a:rPr>
              <a:t>보급형</a:t>
            </a:r>
            <a:endParaRPr lang="en-US" altLang="ko-KR" sz="1600" b="0">
              <a:solidFill>
                <a:schemeClr val="bg1"/>
              </a:solidFill>
              <a:effectLst/>
              <a:ea typeface="맑은 고딕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  <a:ea typeface="맑은 고딕"/>
              </a:rPr>
              <a:t>나이키 </a:t>
            </a:r>
            <a:r>
              <a:rPr lang="ko-KR" altLang="en-US" sz="1200" b="0" err="1">
                <a:solidFill>
                  <a:schemeClr val="bg1"/>
                </a:solidFill>
                <a:effectLst/>
                <a:ea typeface="맑은 고딕"/>
              </a:rPr>
              <a:t>덩크</a:t>
            </a:r>
            <a:r>
              <a:rPr lang="ko-KR" altLang="en-US" sz="1200" b="0">
                <a:solidFill>
                  <a:schemeClr val="bg1"/>
                </a:solidFill>
                <a:effectLst/>
                <a:ea typeface="맑은 고딕"/>
              </a:rPr>
              <a:t> 로우 블랙 </a:t>
            </a:r>
            <a:r>
              <a:rPr lang="ko-KR" altLang="en-US" sz="1200">
                <a:solidFill>
                  <a:schemeClr val="bg1"/>
                </a:solidFill>
                <a:ea typeface="맑은 고딕"/>
              </a:rPr>
              <a:t>화이트 '범고래'</a:t>
            </a:r>
            <a:endParaRPr lang="ko-KR" altLang="en-US" sz="1200">
              <a:solidFill>
                <a:schemeClr val="bg1"/>
              </a:solidFill>
              <a:ea typeface="맑은 고딕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C18F1A-5115-A2A7-37C2-7DA4FEA5BB7D}"/>
              </a:ext>
            </a:extLst>
          </p:cNvPr>
          <p:cNvSpPr txBox="1"/>
          <p:nvPr/>
        </p:nvSpPr>
        <p:spPr>
          <a:xfrm>
            <a:off x="4685954" y="2466517"/>
            <a:ext cx="2818016" cy="783903"/>
          </a:xfrm>
          <a:prstGeom prst="roundRect">
            <a:avLst/>
          </a:prstGeom>
          <a:solidFill>
            <a:schemeClr val="tx1"/>
          </a:solidFill>
        </p:spPr>
        <p:txBody>
          <a:bodyPr wrap="square" lIns="91440" tIns="45720" rIns="91440" bIns="45720" anchor="ctr">
            <a:spAutoFit/>
          </a:bodyPr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>
                <a:solidFill>
                  <a:schemeClr val="bg1"/>
                </a:solidFill>
                <a:effectLst/>
                <a:ea typeface="맑은 고딕"/>
              </a:rPr>
              <a:t>한정판 </a:t>
            </a:r>
            <a:r>
              <a:rPr lang="en-US" altLang="ko-KR" sz="1600" b="0">
                <a:solidFill>
                  <a:schemeClr val="bg1"/>
                </a:solidFill>
                <a:effectLst/>
                <a:ea typeface="맑은 고딕"/>
              </a:rPr>
              <a:t>&amp; </a:t>
            </a:r>
            <a:r>
              <a:rPr lang="ko-KR" altLang="en-US" sz="1600" b="0">
                <a:solidFill>
                  <a:schemeClr val="bg1"/>
                </a:solidFill>
                <a:effectLst/>
                <a:ea typeface="맑은 고딕"/>
              </a:rPr>
              <a:t>높은 수요</a:t>
            </a:r>
            <a:endParaRPr lang="en-US" altLang="ko-KR" sz="1600">
              <a:solidFill>
                <a:schemeClr val="bg1"/>
              </a:solidFill>
              <a:ea typeface="맑은 고딕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chemeClr val="bg1"/>
                </a:solidFill>
                <a:ea typeface="맑은 고딕"/>
              </a:rPr>
              <a:t>에어 조던</a:t>
            </a:r>
            <a:r>
              <a:rPr lang="ko-KR" altLang="en-US" sz="1200" b="0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en-US" altLang="ko-KR" sz="1200" b="0">
                <a:solidFill>
                  <a:schemeClr val="bg1"/>
                </a:solidFill>
                <a:effectLst/>
                <a:ea typeface="맑은 고딕"/>
              </a:rPr>
              <a:t>1 </a:t>
            </a:r>
            <a:r>
              <a:rPr lang="ko-KR" altLang="en-US" sz="1200" b="0">
                <a:solidFill>
                  <a:schemeClr val="bg1"/>
                </a:solidFill>
                <a:effectLst/>
                <a:ea typeface="맑은 고딕"/>
              </a:rPr>
              <a:t>하이 </a:t>
            </a:r>
            <a:r>
              <a:rPr lang="ko-KR" altLang="en-US" sz="1200" err="1">
                <a:solidFill>
                  <a:schemeClr val="bg1"/>
                </a:solidFill>
                <a:ea typeface="맑은 고딕"/>
              </a:rPr>
              <a:t>레트로</a:t>
            </a:r>
            <a:r>
              <a:rPr lang="ko-KR" altLang="en-US" sz="1200">
                <a:solidFill>
                  <a:schemeClr val="bg1"/>
                </a:solidFill>
                <a:ea typeface="맑은 고딕"/>
              </a:rPr>
              <a:t> OG '</a:t>
            </a:r>
            <a:r>
              <a:rPr lang="ko-KR" altLang="en-US" sz="1200" b="0">
                <a:solidFill>
                  <a:schemeClr val="bg1"/>
                </a:solidFill>
                <a:effectLst/>
                <a:ea typeface="맑은 고딕"/>
              </a:rPr>
              <a:t>시카고</a:t>
            </a:r>
            <a:r>
              <a:rPr lang="ko-KR" altLang="en-US" sz="1200">
                <a:solidFill>
                  <a:schemeClr val="bg1"/>
                </a:solidFill>
                <a:ea typeface="맑은 고딕"/>
              </a:rPr>
              <a:t>'</a:t>
            </a:r>
            <a:endParaRPr lang="en-US" altLang="ko-KR" sz="1200">
              <a:solidFill>
                <a:schemeClr val="bg1"/>
              </a:solidFill>
              <a:ea typeface="맑은 고딕"/>
              <a:cs typeface="Calibri" panose="020F0502020204030204"/>
            </a:endParaRPr>
          </a:p>
        </p:txBody>
      </p:sp>
      <p:pic>
        <p:nvPicPr>
          <p:cNvPr id="2" name="그림 1" descr="신발류, 신발, 스니커즈, 워킹 슈즈이(가) 표시된 사진&#10;&#10;자동 생성된 설명">
            <a:extLst>
              <a:ext uri="{FF2B5EF4-FFF2-40B4-BE49-F238E27FC236}">
                <a16:creationId xmlns:a16="http://schemas.microsoft.com/office/drawing/2014/main" id="{3DD56206-B615-66B0-306E-5A0C42965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563" y="2400300"/>
            <a:ext cx="4114800" cy="4114800"/>
          </a:xfrm>
          <a:prstGeom prst="rect">
            <a:avLst/>
          </a:prstGeom>
        </p:spPr>
      </p:pic>
      <p:pic>
        <p:nvPicPr>
          <p:cNvPr id="3" name="그림 2" descr="신발, 의류, 워킹 슈즈, 신발류이(가) 표시된 사진&#10;&#10;자동 생성된 설명">
            <a:extLst>
              <a:ext uri="{FF2B5EF4-FFF2-40B4-BE49-F238E27FC236}">
                <a16:creationId xmlns:a16="http://schemas.microsoft.com/office/drawing/2014/main" id="{2AFB3915-F101-B723-96E3-B52480D99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2471738"/>
            <a:ext cx="4114800" cy="4114800"/>
          </a:xfrm>
          <a:prstGeom prst="rect">
            <a:avLst/>
          </a:prstGeom>
        </p:spPr>
      </p:pic>
      <p:pic>
        <p:nvPicPr>
          <p:cNvPr id="5" name="그림 4" descr="신발류, 신발, 화이트, 워킹 슈즈이(가) 표시된 사진&#10;&#10;자동 생성된 설명">
            <a:extLst>
              <a:ext uri="{FF2B5EF4-FFF2-40B4-BE49-F238E27FC236}">
                <a16:creationId xmlns:a16="http://schemas.microsoft.com/office/drawing/2014/main" id="{8E069677-CCFE-5083-F251-6B59E8AEF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" y="2471737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30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848178-7A2B-563B-F42E-451F07CEB3EB}"/>
              </a:ext>
            </a:extLst>
          </p:cNvPr>
          <p:cNvSpPr txBox="1"/>
          <p:nvPr/>
        </p:nvSpPr>
        <p:spPr>
          <a:xfrm>
            <a:off x="1200150" y="1578858"/>
            <a:ext cx="4828032" cy="1287532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60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    </a:t>
            </a:r>
            <a:r>
              <a:rPr lang="en-US" altLang="ko-KR" sz="20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1</a:t>
            </a: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. </a:t>
            </a:r>
            <a:r>
              <a:rPr lang="ko-KR" altLang="en-US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일반배송과 </a:t>
            </a:r>
            <a:r>
              <a:rPr lang="ko-KR" altLang="en-US" b="0" i="0" u="none" strike="noStrike" err="1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빠른배송의</a:t>
            </a:r>
            <a:r>
              <a:rPr lang="ko-KR" altLang="en-US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거래가 차이</a:t>
            </a:r>
            <a:endParaRPr lang="en-US" altLang="ko-KR" b="0" i="0" u="none" strike="noStrike">
              <a:solidFill>
                <a:schemeClr val="bg1"/>
              </a:solidFill>
              <a:effectLst/>
              <a:latin typeface="Arial"/>
              <a:ea typeface="맑은 고딕"/>
              <a:cs typeface="Arial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b="0" i="0" u="none" strike="noStrike">
              <a:solidFill>
                <a:schemeClr val="bg1"/>
              </a:solidFill>
              <a:effectLst/>
              <a:latin typeface="Arial"/>
              <a:ea typeface="맑은 고딕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4102-3E60-F9B2-085A-60431542BE53}"/>
              </a:ext>
            </a:extLst>
          </p:cNvPr>
          <p:cNvSpPr txBox="1"/>
          <p:nvPr/>
        </p:nvSpPr>
        <p:spPr>
          <a:xfrm>
            <a:off x="5761476" y="1978908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2800" b="0" i="0" u="none" strike="noStrike">
                <a:effectLst/>
                <a:latin typeface="Arial"/>
                <a:ea typeface="맑은 고딕"/>
                <a:cs typeface="Arial"/>
              </a:rPr>
              <a:t>빠른 배송이 거래가에 미치는 영향</a:t>
            </a:r>
            <a:endParaRPr lang="ko-KR" altLang="en-US" sz="2800" b="0">
              <a:effectLst/>
              <a:latin typeface="Arial"/>
              <a:ea typeface="맑은 고딕"/>
              <a:cs typeface="Arial"/>
            </a:endParaRPr>
          </a:p>
        </p:txBody>
      </p: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4445A40-A994-9977-2A95-F4174CC04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633" y="2990850"/>
            <a:ext cx="3768734" cy="3467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46885C-C154-0638-A483-146E6FAB7FCE}"/>
              </a:ext>
            </a:extLst>
          </p:cNvPr>
          <p:cNvSpPr txBox="1"/>
          <p:nvPr/>
        </p:nvSpPr>
        <p:spPr>
          <a:xfrm>
            <a:off x="567434" y="468284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en-US" altLang="ko-KR" sz="2800" spc="-35">
                <a:latin typeface="Malgun Gothic"/>
                <a:ea typeface="맑은 고딕"/>
                <a:cs typeface="Arial Black"/>
              </a:rPr>
              <a:t>EDA - </a:t>
            </a:r>
            <a:r>
              <a:rPr lang="ko-KR" altLang="en-US" sz="2800" spc="-35">
                <a:latin typeface="Malgun Gothic"/>
                <a:ea typeface="맑은 고딕"/>
                <a:cs typeface="Arial Black"/>
              </a:rPr>
              <a:t>배송관점</a:t>
            </a:r>
            <a:endParaRPr lang="en-US" altLang="ko-KR" sz="2800" spc="-35">
              <a:latin typeface="Malgun Gothic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267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그림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DA53AA7E-8057-09BD-EFB5-6445EDF58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11" y="1862"/>
            <a:ext cx="11712222" cy="687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857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92886D62-9F46-7B9A-55F1-7A009A432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-17188"/>
            <a:ext cx="11739562" cy="688761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2F9119D-6665-C303-52EB-0D81660AB7E1}"/>
              </a:ext>
            </a:extLst>
          </p:cNvPr>
          <p:cNvSpPr/>
          <p:nvPr/>
        </p:nvSpPr>
        <p:spPr>
          <a:xfrm>
            <a:off x="9466816" y="336992"/>
            <a:ext cx="2363821" cy="9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246D880-AFD6-79B4-91A4-1D0C6A6B3803}"/>
              </a:ext>
            </a:extLst>
          </p:cNvPr>
          <p:cNvCxnSpPr/>
          <p:nvPr/>
        </p:nvCxnSpPr>
        <p:spPr>
          <a:xfrm>
            <a:off x="9646779" y="585029"/>
            <a:ext cx="5836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F344BA-7AA4-9F07-CFBE-C1A08B09B45A}"/>
              </a:ext>
            </a:extLst>
          </p:cNvPr>
          <p:cNvCxnSpPr/>
          <p:nvPr/>
        </p:nvCxnSpPr>
        <p:spPr>
          <a:xfrm>
            <a:off x="9637051" y="818493"/>
            <a:ext cx="583659" cy="0"/>
          </a:xfrm>
          <a:prstGeom prst="line">
            <a:avLst/>
          </a:prstGeom>
          <a:ln w="1905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B64AE84-C3FB-6CB6-2004-C499E0ED9422}"/>
              </a:ext>
            </a:extLst>
          </p:cNvPr>
          <p:cNvCxnSpPr/>
          <p:nvPr/>
        </p:nvCxnSpPr>
        <p:spPr>
          <a:xfrm>
            <a:off x="9653260" y="1029261"/>
            <a:ext cx="583659" cy="0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DD86E1-5751-1DED-7CE8-FC3F68225E05}"/>
              </a:ext>
            </a:extLst>
          </p:cNvPr>
          <p:cNvSpPr txBox="1"/>
          <p:nvPr/>
        </p:nvSpPr>
        <p:spPr>
          <a:xfrm>
            <a:off x="10272266" y="426078"/>
            <a:ext cx="161775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/>
              <a:t>크림 거래가</a:t>
            </a:r>
            <a:endParaRPr lang="en-US" altLang="ko-KR" sz="1500"/>
          </a:p>
          <a:p>
            <a:r>
              <a:rPr lang="ko-KR" altLang="en-US" sz="1500"/>
              <a:t>빠른 배송 거래가</a:t>
            </a:r>
            <a:endParaRPr lang="en-US" altLang="ko-KR" sz="1500"/>
          </a:p>
          <a:p>
            <a:r>
              <a:rPr lang="ko-KR" altLang="en-US" sz="1500"/>
              <a:t>판매 정가</a:t>
            </a:r>
          </a:p>
        </p:txBody>
      </p:sp>
    </p:spTree>
    <p:extLst>
      <p:ext uri="{BB962C8B-B14F-4D97-AF65-F5344CB8AC3E}">
        <p14:creationId xmlns:p14="http://schemas.microsoft.com/office/powerpoint/2010/main" val="1002872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CEAE93B2-D896-1639-09B7-97B0862EE345}"/>
              </a:ext>
            </a:extLst>
          </p:cNvPr>
          <p:cNvSpPr txBox="1">
            <a:spLocks/>
          </p:cNvSpPr>
          <p:nvPr/>
        </p:nvSpPr>
        <p:spPr>
          <a:xfrm>
            <a:off x="9781037" y="1443112"/>
            <a:ext cx="2172760" cy="660308"/>
          </a:xfrm>
          <a:prstGeom prst="rect">
            <a:avLst/>
          </a:prstGeom>
        </p:spPr>
        <p:txBody>
          <a:bodyPr vert="horz" wrap="square" lIns="0" tIns="379602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8419">
              <a:lnSpc>
                <a:spcPct val="100000"/>
              </a:lnSpc>
              <a:spcBef>
                <a:spcPts val="100"/>
              </a:spcBef>
            </a:pPr>
            <a:r>
              <a:rPr lang="en-US" altLang="ko-KR" sz="1800" spc="-25"/>
              <a:t>Business presentation</a:t>
            </a:r>
            <a:endParaRPr lang="ko-KR" altLang="en-US" sz="1800"/>
          </a:p>
        </p:txBody>
      </p:sp>
      <p:sp>
        <p:nvSpPr>
          <p:cNvPr id="29" name="object 31">
            <a:extLst>
              <a:ext uri="{FF2B5EF4-FFF2-40B4-BE49-F238E27FC236}">
                <a16:creationId xmlns:a16="http://schemas.microsoft.com/office/drawing/2014/main" id="{A9F91375-AD9A-F844-C667-4502C5B73224}"/>
              </a:ext>
            </a:extLst>
          </p:cNvPr>
          <p:cNvSpPr/>
          <p:nvPr/>
        </p:nvSpPr>
        <p:spPr>
          <a:xfrm>
            <a:off x="238203" y="2243339"/>
            <a:ext cx="11736724" cy="45719"/>
          </a:xfrm>
          <a:custGeom>
            <a:avLst/>
            <a:gdLst/>
            <a:ahLst/>
            <a:cxnLst/>
            <a:rect l="l" t="t" r="r" b="b"/>
            <a:pathLst>
              <a:path w="12888594">
                <a:moveTo>
                  <a:pt x="0" y="0"/>
                </a:moveTo>
                <a:lnTo>
                  <a:pt x="12888417" y="0"/>
                </a:lnTo>
              </a:path>
            </a:pathLst>
          </a:custGeom>
          <a:ln w="762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BD402EA-4C62-7F08-F3CB-0023A14B4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553" y="1312307"/>
            <a:ext cx="791113" cy="7911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124A7-CDAC-2ED0-1769-3E0F13E874E6}"/>
              </a:ext>
            </a:extLst>
          </p:cNvPr>
          <p:cNvSpPr txBox="1"/>
          <p:nvPr/>
        </p:nvSpPr>
        <p:spPr>
          <a:xfrm>
            <a:off x="724586" y="1443112"/>
            <a:ext cx="63521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/>
              <a:t>CONTENTS</a:t>
            </a:r>
            <a:endParaRPr lang="ko-KR" altLang="en-US" sz="4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4A3636-AB4F-EF20-5F45-90C34359C2D8}"/>
              </a:ext>
            </a:extLst>
          </p:cNvPr>
          <p:cNvSpPr txBox="1"/>
          <p:nvPr/>
        </p:nvSpPr>
        <p:spPr>
          <a:xfrm>
            <a:off x="657225" y="2605088"/>
            <a:ext cx="5457825" cy="36852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sz="4000">
                <a:latin typeface="Arial"/>
                <a:ea typeface="맑은 고딕"/>
                <a:cs typeface="Arial"/>
              </a:rPr>
              <a:t>팀 소개</a:t>
            </a:r>
            <a:r>
              <a:rPr lang="en-US" altLang="ko-KR" sz="4000">
                <a:ea typeface="맑은 고딕"/>
                <a:cs typeface="Arial"/>
              </a:rPr>
              <a:t>​</a:t>
            </a:r>
            <a:endParaRPr lang="ko-KR" altLang="en-US">
              <a:ea typeface="맑은 고딕"/>
              <a:cs typeface="Calibri" panose="020F0502020204030204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sz="4000">
                <a:latin typeface="Arial"/>
                <a:ea typeface="맑은 고딕"/>
                <a:cs typeface="Arial"/>
              </a:rPr>
              <a:t>KREAM 서비스 소개</a:t>
            </a:r>
            <a:r>
              <a:rPr lang="en-US" altLang="ko-KR" sz="4000">
                <a:ea typeface="맑은 고딕"/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sz="4000">
                <a:latin typeface="Arial"/>
                <a:ea typeface="맑은 고딕"/>
                <a:cs typeface="Arial"/>
              </a:rPr>
              <a:t>데이터 수집 과정</a:t>
            </a:r>
            <a:r>
              <a:rPr lang="en-US" altLang="ko-KR" sz="4000">
                <a:ea typeface="맑은 고딕"/>
                <a:cs typeface="Arial"/>
              </a:rPr>
              <a:t>​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sz="4000">
                <a:latin typeface="Arial"/>
                <a:ea typeface="맑은 고딕"/>
                <a:cs typeface="Arial"/>
              </a:rPr>
              <a:t>데이터 분석 방향</a:t>
            </a:r>
            <a:r>
              <a:rPr lang="en-US" altLang="ko-KR" sz="4000">
                <a:ea typeface="맑은 고딕"/>
                <a:cs typeface="Arial"/>
              </a:rPr>
              <a:t>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1950AF-936A-D275-4F23-575ECAE4AEB4}"/>
              </a:ext>
            </a:extLst>
          </p:cNvPr>
          <p:cNvSpPr txBox="1"/>
          <p:nvPr/>
        </p:nvSpPr>
        <p:spPr>
          <a:xfrm>
            <a:off x="6228606" y="2605087"/>
            <a:ext cx="5740502" cy="18385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>
                <a:latin typeface="Calibri"/>
                <a:ea typeface="Calibri"/>
                <a:cs typeface="Calibri"/>
              </a:rPr>
              <a:t>5.</a:t>
            </a:r>
            <a:r>
              <a:rPr lang="ko-KR" altLang="en-US" sz="4000">
                <a:latin typeface="Calibri"/>
                <a:ea typeface="Calibri"/>
                <a:cs typeface="Calibri"/>
              </a:rPr>
              <a:t> </a:t>
            </a:r>
            <a:r>
              <a:rPr lang="en-US" altLang="ko-KR" sz="4000">
                <a:latin typeface="Calibri"/>
                <a:ea typeface="Calibri"/>
                <a:cs typeface="Calibri"/>
              </a:rPr>
              <a:t>EDA </a:t>
            </a:r>
            <a:r>
              <a:rPr lang="ko-KR" altLang="en-US" sz="4000">
                <a:latin typeface="Calibri"/>
                <a:ea typeface="Calibri"/>
                <a:cs typeface="Calibri"/>
              </a:rPr>
              <a:t>및 데이터 분석</a:t>
            </a:r>
            <a:endParaRPr lang="en-US" altLang="ko-KR" sz="4000">
              <a:latin typeface="Calibri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altLang="ko-KR" sz="4000">
                <a:latin typeface="Calibri"/>
                <a:ea typeface="맑은 고딕"/>
                <a:cs typeface="Calibri"/>
              </a:rPr>
              <a:t>6.</a:t>
            </a:r>
            <a:r>
              <a:rPr lang="ko-KR" altLang="en-US" sz="4000">
                <a:latin typeface="Calibri"/>
                <a:ea typeface="맑은 고딕"/>
                <a:cs typeface="Calibri"/>
              </a:rPr>
              <a:t> 결론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32995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47F310-8E54-2C48-D555-D90003AFD960}"/>
              </a:ext>
            </a:extLst>
          </p:cNvPr>
          <p:cNvSpPr txBox="1"/>
          <p:nvPr/>
        </p:nvSpPr>
        <p:spPr>
          <a:xfrm>
            <a:off x="567434" y="468284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ko-KR" altLang="en-US" sz="2800" spc="-35">
                <a:latin typeface="Arial Black"/>
                <a:ea typeface="맑은 고딕"/>
                <a:cs typeface="Arial Black"/>
              </a:rPr>
              <a:t>데이터 분석</a:t>
            </a:r>
            <a:endParaRPr lang="en-US" altLang="ko-KR" sz="2800" spc="-35">
              <a:latin typeface="Calibri"/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06142-9FC7-3086-9800-099C14AD4C90}"/>
              </a:ext>
            </a:extLst>
          </p:cNvPr>
          <p:cNvSpPr txBox="1"/>
          <p:nvPr/>
        </p:nvSpPr>
        <p:spPr>
          <a:xfrm>
            <a:off x="508158" y="5780542"/>
            <a:ext cx="7599313" cy="954107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Arial" panose="020B0604020202020204" pitchFamily="34" charset="0"/>
                <a:ea typeface="맑은 고딕"/>
                <a:cs typeface="Arial"/>
              </a:rPr>
              <a:t>	</a:t>
            </a:r>
            <a:r>
              <a:rPr lang="ko-KR" altLang="en-US" sz="1400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일반배송과 </a:t>
            </a:r>
            <a:r>
              <a:rPr lang="ko-KR" altLang="en-US" sz="1400" b="0" i="0" u="none" strike="noStrike" err="1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빠른배송의</a:t>
            </a:r>
            <a:r>
              <a:rPr lang="ko-KR" altLang="en-US" sz="1400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 b="1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거래가 차이의 평균</a:t>
            </a:r>
            <a:r>
              <a:rPr lang="ko-KR" altLang="en-US" sz="1400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을 구함</a:t>
            </a:r>
            <a:r>
              <a:rPr lang="en-US" altLang="ko-KR" sz="1400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	 </a:t>
            </a:r>
            <a:r>
              <a:rPr lang="ko-KR" altLang="en-US" sz="1400" b="1" err="1">
                <a:solidFill>
                  <a:schemeClr val="bg1"/>
                </a:solidFill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빠른배송</a:t>
            </a:r>
            <a:r>
              <a:rPr lang="ko-KR" altLang="en-US" sz="1400" err="1">
                <a:solidFill>
                  <a:schemeClr val="bg1"/>
                </a:solidFill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으로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 판매할 경우 평균적으로 </a:t>
            </a:r>
            <a:r>
              <a:rPr lang="en-US" altLang="ko-KR" sz="1400" b="1">
                <a:solidFill>
                  <a:schemeClr val="bg1"/>
                </a:solidFill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4313.4</a:t>
            </a:r>
            <a:r>
              <a:rPr lang="ko-KR" altLang="en-US" sz="1400" b="1">
                <a:solidFill>
                  <a:schemeClr val="bg1"/>
                </a:solidFill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원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 </a:t>
            </a:r>
            <a:r>
              <a:rPr lang="ko-KR" altLang="en-US" sz="1400" b="1">
                <a:solidFill>
                  <a:schemeClr val="bg1"/>
                </a:solidFill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높은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 가격에 거래</a:t>
            </a: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  <a:sym typeface="Wingdings" panose="05000000000000000000" pitchFamily="2" charset="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i="0" u="none" strike="noStrike">
              <a:solidFill>
                <a:schemeClr val="bg1"/>
              </a:solidFill>
              <a:effectLst/>
              <a:latin typeface="Arial"/>
              <a:ea typeface="맑은 고딕"/>
              <a:cs typeface="Arial"/>
              <a:sym typeface="Wingdings" panose="05000000000000000000" pitchFamily="2" charset="2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39695D-E320-140C-38D1-43497BE4F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8" y="1129390"/>
            <a:ext cx="7599313" cy="45132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857C0A-3FEA-1B8F-0B82-DAA309AF69D6}"/>
              </a:ext>
            </a:extLst>
          </p:cNvPr>
          <p:cNvSpPr txBox="1"/>
          <p:nvPr/>
        </p:nvSpPr>
        <p:spPr>
          <a:xfrm>
            <a:off x="7794748" y="2644170"/>
            <a:ext cx="439725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	1. </a:t>
            </a:r>
            <a:r>
              <a:rPr lang="ko-KR" altLang="en-US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새로운 변수에 두 거래가의 차이를 저장하고</a:t>
            </a:r>
            <a:endParaRPr lang="en-US" altLang="ko-KR" sz="1200">
              <a:latin typeface="Arial"/>
              <a:ea typeface="맑은 고딕"/>
              <a:cs typeface="Arial"/>
              <a:sym typeface="Wingdings" panose="05000000000000000000" pitchFamily="2" charset="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	</a:t>
            </a:r>
            <a:r>
              <a:rPr lang="en-US" altLang="ko-KR" sz="1200" err="1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df_diff</a:t>
            </a:r>
            <a:endParaRPr lang="en-US" altLang="ko-KR" sz="1200">
              <a:latin typeface="Arial"/>
              <a:ea typeface="맑은 고딕"/>
              <a:cs typeface="Arial"/>
              <a:sym typeface="Wingdings" panose="05000000000000000000" pitchFamily="2" charset="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>
              <a:latin typeface="Arial"/>
              <a:ea typeface="맑은 고딕"/>
              <a:cs typeface="Arial"/>
              <a:sym typeface="Wingdings" panose="05000000000000000000" pitchFamily="2" charset="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	2. </a:t>
            </a:r>
            <a:r>
              <a:rPr lang="ko-KR" altLang="en-US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이상치로 판단한 가장 큰 값을 제외하여 저장한 다음</a:t>
            </a:r>
            <a:endParaRPr lang="en-US" altLang="ko-KR" sz="1200">
              <a:latin typeface="Arial"/>
              <a:ea typeface="맑은 고딕"/>
              <a:cs typeface="Arial"/>
              <a:sym typeface="Wingdings" panose="05000000000000000000" pitchFamily="2" charset="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	</a:t>
            </a:r>
            <a:r>
              <a:rPr lang="en-US" altLang="ko-KR" sz="1200" err="1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df_diff_without_max</a:t>
            </a: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 = </a:t>
            </a:r>
            <a:r>
              <a:rPr lang="en-US" altLang="ko-KR" sz="1200" err="1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df_diff</a:t>
            </a: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[</a:t>
            </a:r>
            <a:r>
              <a:rPr lang="en-US" altLang="ko-KR" sz="1200" err="1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df_diff</a:t>
            </a: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 != </a:t>
            </a:r>
            <a:r>
              <a:rPr lang="en-US" altLang="ko-KR" sz="1200" err="1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df_diff.max</a:t>
            </a: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()]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200">
              <a:latin typeface="Arial"/>
              <a:ea typeface="맑은 고딕"/>
              <a:cs typeface="Arial"/>
              <a:sym typeface="Wingdings" panose="05000000000000000000" pitchFamily="2" charset="2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	3. </a:t>
            </a:r>
            <a:r>
              <a:rPr lang="ko-KR" altLang="en-US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거래가 차이의 평균을 숫자로 출력함</a:t>
            </a: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	</a:t>
            </a:r>
            <a:r>
              <a:rPr lang="en-US" altLang="ko-KR" sz="1200" err="1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mean_diff</a:t>
            </a: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 = </a:t>
            </a:r>
            <a:r>
              <a:rPr lang="en-US" altLang="ko-KR" sz="1200" err="1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df_diff_without_max.mean</a:t>
            </a:r>
            <a:r>
              <a:rPr lang="en-US" altLang="ko-KR" sz="12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435526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사람, 의류, 신발류, 바지이(가) 표시된 사진&#10;&#10;자동 생성된 설명">
            <a:extLst>
              <a:ext uri="{FF2B5EF4-FFF2-40B4-BE49-F238E27FC236}">
                <a16:creationId xmlns:a16="http://schemas.microsoft.com/office/drawing/2014/main" id="{6F8A500A-D6DE-48A3-50CF-13184D92E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28800"/>
            <a:ext cx="6096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28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FD4102-3E60-F9B2-085A-60431542BE53}"/>
              </a:ext>
            </a:extLst>
          </p:cNvPr>
          <p:cNvSpPr txBox="1"/>
          <p:nvPr/>
        </p:nvSpPr>
        <p:spPr>
          <a:xfrm>
            <a:off x="6015037" y="1464558"/>
            <a:ext cx="6178953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발매가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대비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 거래가 비교</a:t>
            </a:r>
            <a:endParaRPr lang="en-US" altLang="ko-KR" sz="1400" b="0" i="0" u="none" strike="noStrike">
              <a:effectLst/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사이즈가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수익률에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 미치는 영향</a:t>
            </a:r>
            <a:endParaRPr lang="en-US" altLang="ko-KR" sz="1400" b="0" i="0" u="none" strike="noStrike">
              <a:effectLst/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>
              <a:latin typeface="Arial" panose="020B0604020202020204" pitchFamily="34" charset="0"/>
            </a:endParaRPr>
          </a:p>
          <a:p>
            <a:r>
              <a:rPr lang="en-US" altLang="ko-KR" sz="1400" err="1">
                <a:latin typeface="Arial"/>
                <a:ea typeface="맑은 고딕"/>
                <a:cs typeface="Arial"/>
              </a:rPr>
              <a:t>비교대상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제품군</a:t>
            </a:r>
            <a:endParaRPr lang="en-US" altLang="ko-KR" sz="1400">
              <a:latin typeface="Arial"/>
              <a:ea typeface="맑은 고딕"/>
              <a:cs typeface="Arial"/>
            </a:endParaRPr>
          </a:p>
          <a:p>
            <a:r>
              <a:rPr lang="en-US" altLang="ko-KR" sz="1400" err="1">
                <a:latin typeface="Arial"/>
                <a:ea typeface="맑은 고딕"/>
                <a:cs typeface="Arial"/>
              </a:rPr>
              <a:t>에어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조던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1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레트로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하이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2022 '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시카고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'</a:t>
            </a:r>
          </a:p>
          <a:p>
            <a:r>
              <a:rPr lang="en-US" altLang="ko-KR" sz="1400" err="1">
                <a:latin typeface="Arial"/>
                <a:ea typeface="맑은 고딕"/>
                <a:cs typeface="Arial"/>
              </a:rPr>
              <a:t>남성사이즈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/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초등학생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사이즈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(GS) /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유치원생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사이즈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(PS) /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유아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 </a:t>
            </a:r>
            <a:r>
              <a:rPr lang="en-US" altLang="ko-KR" sz="1400" err="1">
                <a:latin typeface="Arial"/>
                <a:ea typeface="맑은 고딕"/>
                <a:cs typeface="Arial"/>
              </a:rPr>
              <a:t>사이즈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(TD)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6589DA-BEA9-1E30-DC94-2A644CB01795}"/>
              </a:ext>
            </a:extLst>
          </p:cNvPr>
          <p:cNvSpPr txBox="1"/>
          <p:nvPr/>
        </p:nvSpPr>
        <p:spPr>
          <a:xfrm>
            <a:off x="933450" y="1426458"/>
            <a:ext cx="4828032" cy="1420325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    2. 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사이즈별 </a:t>
            </a:r>
            <a:r>
              <a:rPr lang="ko-KR" altLang="en-US" sz="2000" b="0" i="0" u="none" strike="noStrike" err="1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프리미엄률</a:t>
            </a:r>
            <a:r>
              <a:rPr lang="ko-KR" altLang="en-US" sz="2000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비교</a:t>
            </a:r>
          </a:p>
          <a:p>
            <a:pPr>
              <a:lnSpc>
                <a:spcPct val="150000"/>
              </a:lnSpc>
            </a:pPr>
            <a:endParaRPr lang="en-US" altLang="ko-KR" sz="20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</p:txBody>
      </p:sp>
      <p:pic>
        <p:nvPicPr>
          <p:cNvPr id="5" name="그림 4" descr="신발, 워킹 슈즈, 스니커즈, 의류이(가) 표시된 사진&#10;&#10;자동 생성된 설명">
            <a:extLst>
              <a:ext uri="{FF2B5EF4-FFF2-40B4-BE49-F238E27FC236}">
                <a16:creationId xmlns:a16="http://schemas.microsoft.com/office/drawing/2014/main" id="{7B3A6736-78F6-83CA-A15B-BF02B7D77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405063"/>
            <a:ext cx="4114800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61F94C-490D-DFA6-1A98-415EEF342E24}"/>
              </a:ext>
            </a:extLst>
          </p:cNvPr>
          <p:cNvSpPr txBox="1"/>
          <p:nvPr/>
        </p:nvSpPr>
        <p:spPr>
          <a:xfrm>
            <a:off x="567434" y="468284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en-US" altLang="ko-KR" sz="2800" spc="-35">
                <a:latin typeface="Malgun Gothic"/>
                <a:ea typeface="맑은 고딕"/>
                <a:cs typeface="Arial Black"/>
              </a:rPr>
              <a:t>EDA - </a:t>
            </a:r>
            <a:r>
              <a:rPr lang="ko-KR" altLang="en-US" sz="2800" spc="-35">
                <a:latin typeface="Malgun Gothic"/>
                <a:ea typeface="맑은 고딕"/>
                <a:cs typeface="Arial Black"/>
              </a:rPr>
              <a:t>제품관점</a:t>
            </a:r>
            <a:endParaRPr lang="en-US" altLang="ko-KR" sz="2800" spc="-35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2422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0AAEE90-EBF7-F9E8-DC16-3112894BC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1" y="41989"/>
            <a:ext cx="11904918" cy="677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66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A460057-8A88-271C-870B-716EA202F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534" y="643466"/>
            <a:ext cx="873893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050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EDAD3D-AD60-24AD-ECF5-D4547BB60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73" y="61312"/>
            <a:ext cx="11855159" cy="673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773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신발, 카민, 만화 영화, 신발류이(가) 표시된 사진&#10;&#10;자동 생성된 설명">
            <a:extLst>
              <a:ext uri="{FF2B5EF4-FFF2-40B4-BE49-F238E27FC236}">
                <a16:creationId xmlns:a16="http://schemas.microsoft.com/office/drawing/2014/main" id="{810EC59C-7DEA-B6FE-BFF6-B650F6430A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381" t="5761" r="17284" b="12620"/>
          <a:stretch/>
        </p:blipFill>
        <p:spPr>
          <a:xfrm>
            <a:off x="3767667" y="474134"/>
            <a:ext cx="4656671" cy="590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86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1848178-7A2B-563B-F42E-451F07CEB3EB}"/>
              </a:ext>
            </a:extLst>
          </p:cNvPr>
          <p:cNvSpPr txBox="1"/>
          <p:nvPr/>
        </p:nvSpPr>
        <p:spPr>
          <a:xfrm>
            <a:off x="914400" y="1531233"/>
            <a:ext cx="4828032" cy="129586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      3. </a:t>
            </a:r>
            <a:r>
              <a:rPr lang="ko-KR" altLang="en-US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제품 색상별 거래가 비교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b="0">
              <a:solidFill>
                <a:schemeClr val="bg1"/>
              </a:solidFill>
              <a:effectLst/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FD4102-3E60-F9B2-085A-60431542BE53}"/>
              </a:ext>
            </a:extLst>
          </p:cNvPr>
          <p:cNvSpPr txBox="1"/>
          <p:nvPr/>
        </p:nvSpPr>
        <p:spPr>
          <a:xfrm>
            <a:off x="6096000" y="1816210"/>
            <a:ext cx="5860160" cy="73866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나이키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SB(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스케이트보드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)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 라인 </a:t>
            </a:r>
            <a:r>
              <a:rPr lang="ko-KR" altLang="en-US" sz="1400" b="0" i="0" u="none" strike="noStrike" err="1">
                <a:effectLst/>
                <a:latin typeface="Arial"/>
                <a:ea typeface="맑은 고딕"/>
                <a:cs typeface="Arial"/>
              </a:rPr>
              <a:t>덩크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로우 프로 제품의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 </a:t>
            </a:r>
            <a:r>
              <a:rPr lang="ko-KR" altLang="en-US" sz="1400" b="0" i="0" u="none" strike="noStrike" err="1">
                <a:effectLst/>
                <a:latin typeface="Arial"/>
                <a:ea typeface="맑은 고딕"/>
                <a:cs typeface="Arial"/>
              </a:rPr>
              <a:t>색상별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 거래가 비교</a:t>
            </a:r>
            <a:endParaRPr lang="ko-KR" altLang="en-US" sz="1400" b="0">
              <a:effectLst/>
              <a:latin typeface="Arial"/>
              <a:ea typeface="맑은 고딕"/>
              <a:cs typeface="Arial"/>
            </a:endParaRPr>
          </a:p>
          <a:p>
            <a:r>
              <a:rPr lang="ko-KR" altLang="en-US" sz="1400">
                <a:latin typeface="Arial"/>
                <a:ea typeface="맑은 고딕"/>
                <a:cs typeface="Arial"/>
              </a:rPr>
              <a:t>각각의 거래가와 거래량의 시각화를 통한 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특징 도출</a:t>
            </a:r>
            <a:endParaRPr lang="en-US" altLang="ko-KR" sz="1400" b="0" i="0" u="none" strike="noStrike">
              <a:effectLst/>
              <a:latin typeface="Arial"/>
              <a:ea typeface="맑은 고딕"/>
              <a:cs typeface="Arial"/>
            </a:endParaRPr>
          </a:p>
        </p:txBody>
      </p:sp>
      <p:pic>
        <p:nvPicPr>
          <p:cNvPr id="3" name="그림 2" descr="신발, 워킹 슈즈, 스니커즈, 신발류이(가) 표시된 사진&#10;&#10;자동 생성된 설명">
            <a:extLst>
              <a:ext uri="{FF2B5EF4-FFF2-40B4-BE49-F238E27FC236}">
                <a16:creationId xmlns:a16="http://schemas.microsoft.com/office/drawing/2014/main" id="{868865A5-4F88-0BF8-E34F-85DF1774B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295525"/>
            <a:ext cx="41148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DBB5F-94AC-9354-3157-098AABBAC9AE}"/>
              </a:ext>
            </a:extLst>
          </p:cNvPr>
          <p:cNvSpPr txBox="1"/>
          <p:nvPr/>
        </p:nvSpPr>
        <p:spPr>
          <a:xfrm>
            <a:off x="567434" y="468284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en-US" altLang="ko-KR" sz="2800" spc="-35" err="1">
                <a:ea typeface="맑은 고딕"/>
                <a:cs typeface="Arial Black"/>
              </a:rPr>
              <a:t>데이터</a:t>
            </a:r>
            <a:r>
              <a:rPr lang="en-US" altLang="ko-KR" sz="2800" spc="-35">
                <a:ea typeface="맑은 고딕"/>
                <a:cs typeface="Arial Black"/>
              </a:rPr>
              <a:t> </a:t>
            </a:r>
            <a:r>
              <a:rPr lang="en-US" altLang="ko-KR" sz="2800" spc="-35" err="1">
                <a:ea typeface="맑은 고딕"/>
                <a:cs typeface="Arial Black"/>
              </a:rPr>
              <a:t>시각화</a:t>
            </a:r>
            <a:endParaRPr lang="en-US" altLang="ko-KR" sz="2800" spc="-35" err="1"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7739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C9BC32BC-DB00-A347-6B58-36D952F37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6" y="-10056"/>
            <a:ext cx="12129911" cy="687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885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신발, 워킹 슈즈, 의류, 스니커즈이(가) 표시된 사진&#10;&#10;자동 생성된 설명">
            <a:extLst>
              <a:ext uri="{FF2B5EF4-FFF2-40B4-BE49-F238E27FC236}">
                <a16:creationId xmlns:a16="http://schemas.microsoft.com/office/drawing/2014/main" id="{E1417081-7F58-8824-4933-8BEB20C1F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16" y="643466"/>
            <a:ext cx="574336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14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ECAEA10-4D5C-2974-4FCC-07CF37C82A18}"/>
              </a:ext>
            </a:extLst>
          </p:cNvPr>
          <p:cNvSpPr txBox="1"/>
          <p:nvPr/>
        </p:nvSpPr>
        <p:spPr>
          <a:xfrm>
            <a:off x="3824286" y="1857374"/>
            <a:ext cx="454342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9600" b="1">
                <a:latin typeface="Pretendard"/>
                <a:ea typeface="HYHeadLine-Medium"/>
                <a:cs typeface="Calibri" panose="020F0502020204030204"/>
              </a:rPr>
              <a:t>DQ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81FE3-006C-20B7-E309-3F21B7A128A2}"/>
              </a:ext>
            </a:extLst>
          </p:cNvPr>
          <p:cNvSpPr txBox="1"/>
          <p:nvPr/>
        </p:nvSpPr>
        <p:spPr>
          <a:xfrm>
            <a:off x="3724275" y="3429000"/>
            <a:ext cx="47434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3200">
                <a:ea typeface="Calibri"/>
                <a:cs typeface="Calibri"/>
              </a:rPr>
              <a:t>Data </a:t>
            </a:r>
            <a:r>
              <a:rPr lang="en-US" sz="3200">
                <a:latin typeface="Arial"/>
                <a:ea typeface="Calibri"/>
                <a:cs typeface="Arial"/>
              </a:rPr>
              <a:t>analytics Sq</a:t>
            </a:r>
            <a:r>
              <a:rPr lang="en-US" altLang="ko-KR" sz="3200">
                <a:latin typeface="Calibri"/>
                <a:ea typeface="Calibri"/>
                <a:cs typeface="Calibri"/>
              </a:rPr>
              <a:t>uad</a:t>
            </a:r>
            <a:endParaRPr lang="ko-KR" altLang="en-US" sz="3200">
              <a:ea typeface="맑은 고딕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6BADA9-89A8-1D6F-1FE2-065143018312}"/>
              </a:ext>
            </a:extLst>
          </p:cNvPr>
          <p:cNvSpPr txBox="1"/>
          <p:nvPr/>
        </p:nvSpPr>
        <p:spPr>
          <a:xfrm>
            <a:off x="4410075" y="4486275"/>
            <a:ext cx="337185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>
                <a:ea typeface="맑은 고딕"/>
              </a:rPr>
              <a:t>허용석  이수아  남지윤</a:t>
            </a:r>
            <a:r>
              <a:rPr lang="ko-KR">
                <a:ea typeface="맑은 고딕"/>
                <a:cs typeface="Calibri"/>
              </a:rPr>
              <a:t>​</a:t>
            </a:r>
            <a:endParaRPr lang="ko-KR" altLang="en-US">
              <a:ea typeface="맑은 고딕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40135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텍스트, 도표, 회로이(가) 표시된 사진&#10;&#10;자동 생성된 설명">
            <a:extLst>
              <a:ext uri="{FF2B5EF4-FFF2-40B4-BE49-F238E27FC236}">
                <a16:creationId xmlns:a16="http://schemas.microsoft.com/office/drawing/2014/main" id="{56D5721F-2C90-781E-1AC5-BDBB25A8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" y="113417"/>
            <a:ext cx="11655777" cy="662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67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이(가) 표시된 사진&#10;&#10;자동 생성된 설명">
            <a:extLst>
              <a:ext uri="{FF2B5EF4-FFF2-40B4-BE49-F238E27FC236}">
                <a16:creationId xmlns:a16="http://schemas.microsoft.com/office/drawing/2014/main" id="{F77B8621-9CDD-B800-4527-60915832A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45" y="22066"/>
            <a:ext cx="11971866" cy="683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65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스크린샷, 텍스트, 라인이(가) 표시된 사진&#10;&#10;자동 생성된 설명">
            <a:extLst>
              <a:ext uri="{FF2B5EF4-FFF2-40B4-BE49-F238E27FC236}">
                <a16:creationId xmlns:a16="http://schemas.microsoft.com/office/drawing/2014/main" id="{A5191006-2EDF-7770-7CF2-5149993BC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-10142"/>
            <a:ext cx="11994444" cy="687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46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47F310-8E54-2C48-D555-D90003AFD960}"/>
              </a:ext>
            </a:extLst>
          </p:cNvPr>
          <p:cNvSpPr txBox="1"/>
          <p:nvPr/>
        </p:nvSpPr>
        <p:spPr>
          <a:xfrm>
            <a:off x="567434" y="468284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en-US" altLang="ko-KR" sz="2800" spc="-35" err="1">
                <a:ea typeface="맑은 고딕"/>
                <a:cs typeface="Arial Black"/>
              </a:rPr>
              <a:t>데이터</a:t>
            </a:r>
            <a:r>
              <a:rPr lang="en-US" altLang="ko-KR" sz="2800" spc="-35">
                <a:ea typeface="맑은 고딕"/>
                <a:cs typeface="Arial Black"/>
              </a:rPr>
              <a:t> </a:t>
            </a:r>
            <a:r>
              <a:rPr lang="en-US" altLang="ko-KR" sz="2800" spc="-35" err="1">
                <a:ea typeface="맑은 고딕"/>
                <a:cs typeface="Arial Black"/>
              </a:rPr>
              <a:t>시각화</a:t>
            </a:r>
            <a:endParaRPr lang="en-US" altLang="ko-KR" sz="2800" spc="-35" err="1">
              <a:latin typeface="Calibri"/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06142-9FC7-3086-9800-099C14AD4C90}"/>
              </a:ext>
            </a:extLst>
          </p:cNvPr>
          <p:cNvSpPr txBox="1"/>
          <p:nvPr/>
        </p:nvSpPr>
        <p:spPr>
          <a:xfrm>
            <a:off x="914400" y="1531233"/>
            <a:ext cx="4828032" cy="129586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      4. </a:t>
            </a:r>
            <a:r>
              <a:rPr lang="ko-KR" altLang="en-US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계절에 따른 패턴 분석 </a:t>
            </a:r>
            <a:r>
              <a:rPr lang="en-US" altLang="ko-KR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-</a:t>
            </a:r>
            <a:r>
              <a:rPr lang="ko-KR" altLang="en-US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계절별</a:t>
            </a:r>
            <a:endParaRPr lang="ko-KR" altLang="en-US" b="0" i="0" u="none" strike="noStrike">
              <a:solidFill>
                <a:schemeClr val="bg1"/>
              </a:solidFill>
              <a:effectLst/>
              <a:latin typeface="Arial"/>
              <a:ea typeface="맑은 고딕"/>
              <a:cs typeface="Arial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b="0">
              <a:solidFill>
                <a:schemeClr val="bg1"/>
              </a:solidFill>
              <a:effectLst/>
              <a:ea typeface="맑은 고딕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F549D-7575-719E-CF76-EEA124BCD67C}"/>
              </a:ext>
            </a:extLst>
          </p:cNvPr>
          <p:cNvSpPr txBox="1"/>
          <p:nvPr/>
        </p:nvSpPr>
        <p:spPr>
          <a:xfrm>
            <a:off x="6096000" y="1816210"/>
            <a:ext cx="5860160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400">
                <a:latin typeface="Arial"/>
                <a:ea typeface="맑은 고딕"/>
                <a:cs typeface="Arial"/>
              </a:rPr>
              <a:t>겨울 패션 아이템 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3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개 제품 </a:t>
            </a:r>
            <a:endParaRPr lang="en-US" altLang="ko-KR" sz="1400" b="0" i="0" u="none" strike="noStrike">
              <a:effectLst/>
              <a:latin typeface="Arial"/>
              <a:ea typeface="맑은 고딕"/>
              <a:cs typeface="Arial"/>
            </a:endParaRPr>
          </a:p>
          <a:p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봄</a:t>
            </a:r>
            <a:r>
              <a:rPr lang="en-US" altLang="ko-KR" sz="1400" b="0" i="0" u="none" strike="noStrike">
                <a:effectLst/>
                <a:latin typeface="Arial"/>
                <a:ea typeface="맑은 고딕"/>
                <a:cs typeface="Arial"/>
              </a:rPr>
              <a:t>•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여름</a:t>
            </a:r>
            <a:r>
              <a:rPr lang="en-US" altLang="ko-KR" sz="1400" b="0" i="0" u="none" strike="noStrike">
                <a:effectLst/>
                <a:latin typeface="Arial"/>
                <a:ea typeface="맑은 고딕"/>
                <a:cs typeface="Arial"/>
              </a:rPr>
              <a:t>•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가을</a:t>
            </a:r>
            <a:r>
              <a:rPr lang="en-US" altLang="ko-KR" sz="1400" b="0" i="0" u="none" strike="noStrike">
                <a:effectLst/>
                <a:latin typeface="Arial"/>
                <a:ea typeface="맑은 고딕"/>
                <a:cs typeface="Arial"/>
              </a:rPr>
              <a:t>•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겨울 계절별 거래량과 거래가</a:t>
            </a:r>
            <a:endParaRPr lang="en-US" altLang="ko-KR" sz="1400" b="0" i="0" u="none" strike="noStrike">
              <a:effectLst/>
              <a:latin typeface="Arial"/>
              <a:ea typeface="맑은 고딕"/>
              <a:cs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2EEDA2-2001-0DE9-E3AA-3DA534917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4" y="3366831"/>
            <a:ext cx="3571109" cy="25413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094DDF-A892-BF9F-C038-DAFD91CC7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847" y="3366830"/>
            <a:ext cx="3571110" cy="254131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3B2B00-B8E2-EFE0-90AE-E649E810A2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1901" y="3366830"/>
            <a:ext cx="3571109" cy="2543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61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47F310-8E54-2C48-D555-D90003AFD960}"/>
              </a:ext>
            </a:extLst>
          </p:cNvPr>
          <p:cNvSpPr txBox="1"/>
          <p:nvPr/>
        </p:nvSpPr>
        <p:spPr>
          <a:xfrm>
            <a:off x="567434" y="468284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en-US" altLang="ko-KR" sz="2800" spc="-35" err="1">
                <a:ea typeface="맑은 고딕"/>
                <a:cs typeface="Arial Black"/>
              </a:rPr>
              <a:t>데이터</a:t>
            </a:r>
            <a:r>
              <a:rPr lang="en-US" altLang="ko-KR" sz="2800" spc="-35">
                <a:ea typeface="맑은 고딕"/>
                <a:cs typeface="Arial Black"/>
              </a:rPr>
              <a:t> </a:t>
            </a:r>
            <a:r>
              <a:rPr lang="en-US" altLang="ko-KR" sz="2800" spc="-35" err="1">
                <a:ea typeface="맑은 고딕"/>
                <a:cs typeface="Arial Black"/>
              </a:rPr>
              <a:t>시각화</a:t>
            </a:r>
            <a:endParaRPr lang="en-US" altLang="ko-KR" sz="2800" spc="-35" err="1">
              <a:latin typeface="Calibri"/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06142-9FC7-3086-9800-099C14AD4C90}"/>
              </a:ext>
            </a:extLst>
          </p:cNvPr>
          <p:cNvSpPr txBox="1"/>
          <p:nvPr/>
        </p:nvSpPr>
        <p:spPr>
          <a:xfrm>
            <a:off x="914400" y="1531233"/>
            <a:ext cx="4828032" cy="129586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      4. </a:t>
            </a:r>
            <a:r>
              <a:rPr lang="ko-KR" altLang="en-US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계절에 따른 패턴 분석 </a:t>
            </a:r>
            <a:r>
              <a:rPr lang="en-US" altLang="ko-KR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-</a:t>
            </a:r>
            <a:r>
              <a:rPr lang="ko-KR" altLang="en-US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월별</a:t>
            </a:r>
            <a:endParaRPr lang="ko-KR" altLang="en-US" b="0" i="0" u="none" strike="noStrike">
              <a:solidFill>
                <a:schemeClr val="bg1"/>
              </a:solidFill>
              <a:effectLst/>
              <a:latin typeface="Arial"/>
              <a:ea typeface="맑은 고딕"/>
              <a:cs typeface="Arial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b="0">
              <a:solidFill>
                <a:schemeClr val="bg1"/>
              </a:solidFill>
              <a:effectLst/>
              <a:ea typeface="맑은 고딕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F549D-7575-719E-CF76-EEA124BCD67C}"/>
              </a:ext>
            </a:extLst>
          </p:cNvPr>
          <p:cNvSpPr txBox="1"/>
          <p:nvPr/>
        </p:nvSpPr>
        <p:spPr>
          <a:xfrm>
            <a:off x="6096000" y="1594391"/>
            <a:ext cx="5860160" cy="116955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ko-KR" altLang="en-US" sz="1400">
                <a:latin typeface="Arial"/>
                <a:ea typeface="맑은 고딕"/>
                <a:cs typeface="Arial"/>
              </a:rPr>
              <a:t>겨울 패션 아이템 </a:t>
            </a:r>
            <a:r>
              <a:rPr lang="en-US" altLang="ko-KR" sz="1400">
                <a:latin typeface="Arial"/>
                <a:ea typeface="맑은 고딕"/>
                <a:cs typeface="Arial"/>
              </a:rPr>
              <a:t>3</a:t>
            </a:r>
            <a:r>
              <a:rPr lang="ko-KR" altLang="en-US" sz="1400">
                <a:latin typeface="Arial"/>
                <a:ea typeface="맑은 고딕"/>
                <a:cs typeface="Arial"/>
              </a:rPr>
              <a:t>개 제품의 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</a:rPr>
              <a:t>월별 거래량과 거래가</a:t>
            </a:r>
            <a:endParaRPr lang="en-US" altLang="ko-KR" sz="1400" b="0" i="0" u="none" strike="noStrike">
              <a:effectLst/>
              <a:latin typeface="Arial"/>
              <a:ea typeface="맑은 고딕"/>
              <a:cs typeface="Arial"/>
            </a:endParaRPr>
          </a:p>
          <a:p>
            <a:r>
              <a:rPr lang="en-US" altLang="ko-KR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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패딩은 </a:t>
            </a:r>
            <a:r>
              <a:rPr lang="en-US" altLang="ko-KR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10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월</a:t>
            </a:r>
            <a:r>
              <a:rPr lang="en-US" altLang="ko-KR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, 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스카프</a:t>
            </a:r>
            <a:r>
              <a:rPr lang="ko-KR" altLang="en-US" sz="14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는 </a:t>
            </a:r>
            <a:r>
              <a:rPr lang="en-US" altLang="ko-KR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11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월</a:t>
            </a:r>
            <a:r>
              <a:rPr lang="en-US" altLang="ko-KR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, </a:t>
            </a:r>
            <a:r>
              <a:rPr lang="ko-KR" altLang="en-US" sz="1400" b="0" i="0" u="none" strike="noStrike" err="1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어그부츠는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 </a:t>
            </a:r>
            <a:r>
              <a:rPr lang="en-US" altLang="ko-KR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12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월에 거래량 급증</a:t>
            </a:r>
            <a:endParaRPr lang="en-US" altLang="ko-KR" sz="1400" b="0" i="0" u="none" strike="noStrike">
              <a:effectLst/>
              <a:latin typeface="Arial"/>
              <a:ea typeface="맑은 고딕"/>
              <a:cs typeface="Arial"/>
              <a:sym typeface="Wingdings" panose="05000000000000000000" pitchFamily="2" charset="2"/>
            </a:endParaRPr>
          </a:p>
          <a:p>
            <a:endParaRPr lang="en-US" altLang="ko-KR" sz="1400" b="0" i="0" u="none" strike="noStrike">
              <a:effectLst/>
              <a:latin typeface="Arial"/>
              <a:ea typeface="맑은 고딕"/>
              <a:cs typeface="Arial"/>
              <a:sym typeface="Wingdings" panose="05000000000000000000" pitchFamily="2" charset="2"/>
            </a:endParaRPr>
          </a:p>
          <a:p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판매 수량이 늘어났음에도 거래가가 하락한 </a:t>
            </a:r>
            <a:r>
              <a:rPr lang="en-US" altLang="ko-KR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11</a:t>
            </a:r>
            <a:r>
              <a:rPr lang="ko-KR" altLang="en-US" sz="1400" b="0" i="0" u="none" strike="noStrike">
                <a:effectLst/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월</a:t>
            </a:r>
            <a:endParaRPr lang="en-US" altLang="ko-KR" sz="1400" b="0" i="0" u="none" strike="noStrike">
              <a:effectLst/>
              <a:latin typeface="Arial"/>
              <a:ea typeface="맑은 고딕"/>
              <a:cs typeface="Arial"/>
              <a:sym typeface="Wingdings" panose="05000000000000000000" pitchFamily="2" charset="2"/>
            </a:endParaRPr>
          </a:p>
          <a:p>
            <a:r>
              <a:rPr lang="en-US" altLang="ko-KR" sz="14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</a:t>
            </a:r>
            <a:r>
              <a:rPr lang="ko-KR" altLang="en-US" sz="14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수요가 있으므로 더 높은 가격에 판매 가능했을 것으로 보임</a:t>
            </a:r>
            <a:r>
              <a:rPr lang="en-US" altLang="ko-KR" sz="1400"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.</a:t>
            </a:r>
            <a:endParaRPr lang="en-US" altLang="ko-KR" sz="1400" b="0" i="0" u="none" strike="noStrike">
              <a:effectLst/>
              <a:latin typeface="Arial"/>
              <a:ea typeface="맑은 고딕"/>
              <a:cs typeface="Arial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A17EC81-7AB6-4994-4A7C-888CFEB56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8" y="3429000"/>
            <a:ext cx="3977133" cy="28343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5CD1FF8-8205-5D8E-46D2-E9D2F9A21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241" y="3404871"/>
            <a:ext cx="4010991" cy="28584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3283F28-5709-627C-2246-EFD37C7D6E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4318" y="3431385"/>
            <a:ext cx="3977134" cy="283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26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47F310-8E54-2C48-D555-D90003AFD960}"/>
              </a:ext>
            </a:extLst>
          </p:cNvPr>
          <p:cNvSpPr txBox="1"/>
          <p:nvPr/>
        </p:nvSpPr>
        <p:spPr>
          <a:xfrm>
            <a:off x="567434" y="468284"/>
            <a:ext cx="6094378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2800" b="1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2800" spc="-35">
                <a:latin typeface="Arial Black"/>
                <a:ea typeface="맑은 고딕"/>
                <a:cs typeface="Arial Black"/>
              </a:rPr>
              <a:t>		</a:t>
            </a:r>
            <a:r>
              <a:rPr lang="ko-KR" altLang="en-US" sz="2800" spc="-35">
                <a:latin typeface="Arial Black"/>
                <a:ea typeface="맑은 고딕"/>
                <a:cs typeface="Arial Black"/>
              </a:rPr>
              <a:t>결론</a:t>
            </a:r>
            <a:endParaRPr lang="en-US" altLang="ko-KR" sz="2800" spc="-35">
              <a:latin typeface="Calibri"/>
              <a:ea typeface="맑은 고딕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706142-9FC7-3086-9800-099C14AD4C90}"/>
              </a:ext>
            </a:extLst>
          </p:cNvPr>
          <p:cNvSpPr txBox="1"/>
          <p:nvPr/>
        </p:nvSpPr>
        <p:spPr>
          <a:xfrm>
            <a:off x="914400" y="1531233"/>
            <a:ext cx="4828032" cy="1415772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      1. </a:t>
            </a:r>
            <a:r>
              <a:rPr lang="ko-KR" altLang="en-US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판매자를 위한 전략</a:t>
            </a:r>
            <a:endParaRPr lang="en-US" altLang="ko-KR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	</a:t>
            </a: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1) </a:t>
            </a:r>
            <a:r>
              <a:rPr lang="ko-KR" altLang="en-US" sz="1400" err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프리미엄률이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높은 사이즈를 팔아야 한다</a:t>
            </a: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	2) </a:t>
            </a:r>
            <a:r>
              <a:rPr lang="ko-KR" altLang="en-US" sz="1400" err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빠른배송으로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판매</a:t>
            </a: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b="0">
              <a:solidFill>
                <a:schemeClr val="bg1"/>
              </a:solidFill>
              <a:effectLst/>
              <a:ea typeface="맑은 고딕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A25411-C330-62F6-295E-DE719CCAE749}"/>
              </a:ext>
            </a:extLst>
          </p:cNvPr>
          <p:cNvSpPr txBox="1"/>
          <p:nvPr/>
        </p:nvSpPr>
        <p:spPr>
          <a:xfrm>
            <a:off x="6814358" y="3671630"/>
            <a:ext cx="4828032" cy="178510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      4. </a:t>
            </a:r>
            <a:r>
              <a:rPr lang="ko-KR" altLang="en-US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오직 </a:t>
            </a:r>
            <a:r>
              <a:rPr lang="en-US" altLang="ko-KR" b="0" i="1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KREAM</a:t>
            </a:r>
            <a:r>
              <a:rPr lang="ko-KR" altLang="en-US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에서만</a:t>
            </a:r>
            <a:endParaRPr lang="en-US" altLang="ko-KR" b="0" i="0" u="none" strike="noStrike">
              <a:solidFill>
                <a:schemeClr val="bg1"/>
              </a:solidFill>
              <a:effectLst/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	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색다른 추천 탭에서 건담</a:t>
            </a: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, </a:t>
            </a:r>
            <a:r>
              <a:rPr lang="ko-KR" altLang="en-US" sz="1400" err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키링</a:t>
            </a: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헤드셋 </a:t>
            </a:r>
            <a:r>
              <a:rPr lang="ko-KR" altLang="en-US" sz="1400" err="1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판매중</a:t>
            </a: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	</a:t>
            </a: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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신규 고객 유입을 위한 취급 제품 카테고리 확대</a:t>
            </a: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	</a:t>
            </a: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  <a:sym typeface="Wingdings" panose="05000000000000000000" pitchFamily="2" charset="2"/>
              </a:rPr>
              <a:t>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한정판 라이프스타일 제품을 판매하는 플랫폼</a:t>
            </a: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 </a:t>
            </a: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40DC5-ED52-035C-4830-61CC9D3AD864}"/>
              </a:ext>
            </a:extLst>
          </p:cNvPr>
          <p:cNvSpPr txBox="1"/>
          <p:nvPr/>
        </p:nvSpPr>
        <p:spPr>
          <a:xfrm>
            <a:off x="1066800" y="3671630"/>
            <a:ext cx="4828032" cy="1846659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      3. </a:t>
            </a:r>
            <a:r>
              <a:rPr lang="ko-KR" altLang="en-US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계절에 따른 패턴 분석</a:t>
            </a:r>
            <a:endParaRPr lang="en-US" altLang="ko-KR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	</a:t>
            </a: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10~12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월에 월별로 거래량 급증하는 패션 아이템 상이</a:t>
            </a: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	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또한</a:t>
            </a: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, 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수요가 동일하거나 늘어난 경우에도</a:t>
            </a: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	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시즌 상품이라는 심리로 인해</a:t>
            </a: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	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거래가가 낮아지는 경향</a:t>
            </a: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b="0">
              <a:solidFill>
                <a:schemeClr val="bg1"/>
              </a:solidFill>
              <a:effectLst/>
              <a:latin typeface="Arial"/>
              <a:ea typeface="맑은 고딕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17E83-3B9B-F558-5471-CA87D2092EC1}"/>
              </a:ext>
            </a:extLst>
          </p:cNvPr>
          <p:cNvSpPr txBox="1"/>
          <p:nvPr/>
        </p:nvSpPr>
        <p:spPr>
          <a:xfrm>
            <a:off x="6733309" y="1531233"/>
            <a:ext cx="4828032" cy="178510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en-US" altLang="ko-KR">
              <a:solidFill>
                <a:schemeClr val="bg1"/>
              </a:solidFill>
              <a:latin typeface="Arial" panose="020B0604020202020204" pitchFamily="34" charset="0"/>
              <a:ea typeface="맑은 고딕"/>
              <a:cs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0" i="0" u="none" strike="noStrike">
                <a:solidFill>
                  <a:srgbClr val="FF0000"/>
                </a:solidFill>
                <a:effectLst/>
                <a:latin typeface="Arial"/>
                <a:ea typeface="맑은 고딕"/>
                <a:cs typeface="Arial"/>
              </a:rPr>
              <a:t>       </a:t>
            </a:r>
            <a:r>
              <a:rPr lang="en-US" altLang="ko-KR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2. </a:t>
            </a:r>
            <a:r>
              <a:rPr lang="ko-KR" altLang="en-US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나이키 </a:t>
            </a:r>
            <a:r>
              <a:rPr lang="ko-KR" altLang="en-US" b="0" i="0" u="none" strike="noStrike" err="1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스니커즈</a:t>
            </a:r>
            <a:r>
              <a:rPr lang="ko-KR" altLang="en-US" b="0" i="0" u="none" strike="noStrike">
                <a:solidFill>
                  <a:schemeClr val="bg1"/>
                </a:solidFill>
                <a:effectLst/>
                <a:latin typeface="Arial"/>
                <a:ea typeface="맑은 고딕"/>
                <a:cs typeface="Arial"/>
              </a:rPr>
              <a:t> 트렌드</a:t>
            </a:r>
            <a:endParaRPr lang="en-US" altLang="ko-KR" b="0" i="0" u="none" strike="noStrike">
              <a:solidFill>
                <a:schemeClr val="bg1"/>
              </a:solidFill>
              <a:effectLst/>
              <a:latin typeface="Arial"/>
              <a:ea typeface="맑은 고딕"/>
              <a:cs typeface="Arial"/>
            </a:endParaRPr>
          </a:p>
          <a:p>
            <a:r>
              <a:rPr lang="en-US" altLang="ko-KR">
                <a:solidFill>
                  <a:srgbClr val="FF0000"/>
                </a:solidFill>
                <a:latin typeface="Arial"/>
                <a:ea typeface="맑은 고딕"/>
                <a:cs typeface="Arial"/>
              </a:rPr>
              <a:t>	</a:t>
            </a:r>
            <a:r>
              <a:rPr lang="en-US" altLang="ko-KR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1) </a:t>
            </a:r>
            <a:r>
              <a:rPr lang="ko-KR" altLang="en-US" sz="1400">
                <a:solidFill>
                  <a:schemeClr val="bg1"/>
                </a:solidFill>
                <a:latin typeface="Arial"/>
                <a:ea typeface="맑은 고딕"/>
                <a:cs typeface="Arial"/>
              </a:rPr>
              <a:t>사이즈별 공급량에 따른 가격 형성</a:t>
            </a:r>
            <a:endParaRPr lang="en-US" altLang="ko-KR" sz="1400">
              <a:solidFill>
                <a:schemeClr val="bg1"/>
              </a:solidFill>
              <a:latin typeface="Arial"/>
              <a:ea typeface="맑은 고딕"/>
              <a:cs typeface="Arial"/>
            </a:endParaRPr>
          </a:p>
          <a:p>
            <a:r>
              <a:rPr lang="ko-KR" altLang="en-US" sz="1400">
                <a:solidFill>
                  <a:srgbClr val="FF0000"/>
                </a:solidFill>
                <a:latin typeface="Arial"/>
                <a:ea typeface="맑은 고딕"/>
                <a:cs typeface="Arial"/>
              </a:rPr>
              <a:t>  </a:t>
            </a:r>
            <a:r>
              <a:rPr lang="ko-KR" altLang="en-US" sz="1400">
                <a:solidFill>
                  <a:srgbClr val="1D1C1D"/>
                </a:solidFill>
                <a:ea typeface="+mn-lt"/>
                <a:cs typeface="+mn-lt"/>
              </a:rPr>
              <a:t> </a:t>
            </a:r>
            <a:r>
              <a:rPr lang="en-US" altLang="en-US" sz="1400">
                <a:solidFill>
                  <a:srgbClr val="1D1C1D"/>
                </a:solidFill>
                <a:ea typeface="+mn-lt"/>
                <a:cs typeface="+mn-lt"/>
              </a:rPr>
              <a:t>2) </a:t>
            </a:r>
            <a:r>
              <a:rPr lang="en-US" altLang="en-US" sz="1400" err="1">
                <a:solidFill>
                  <a:srgbClr val="1D1C1D"/>
                </a:solidFill>
                <a:ea typeface="+mn-lt"/>
                <a:cs typeface="+mn-lt"/>
              </a:rPr>
              <a:t>제품별</a:t>
            </a:r>
            <a:r>
              <a:rPr lang="en-US" altLang="en-US" sz="1400">
                <a:solidFill>
                  <a:srgbClr val="1D1C1D"/>
                </a:solidFill>
                <a:ea typeface="+mn-lt"/>
                <a:cs typeface="+mn-lt"/>
              </a:rPr>
              <a:t> </a:t>
            </a:r>
            <a:r>
              <a:rPr lang="en-US" altLang="en-US" sz="1400" err="1">
                <a:solidFill>
                  <a:srgbClr val="1D1C1D"/>
                </a:solidFill>
                <a:ea typeface="+mn-lt"/>
                <a:cs typeface="+mn-lt"/>
              </a:rPr>
              <a:t>특징</a:t>
            </a:r>
            <a:r>
              <a:rPr lang="en-US" altLang="en-US" sz="1400">
                <a:solidFill>
                  <a:srgbClr val="1D1C1D"/>
                </a:solidFill>
                <a:ea typeface="+mn-lt"/>
                <a:cs typeface="+mn-lt"/>
              </a:rPr>
              <a:t> </a:t>
            </a:r>
            <a:r>
              <a:rPr lang="en-US" altLang="en-US" sz="1400" err="1">
                <a:solidFill>
                  <a:srgbClr val="1D1C1D"/>
                </a:solidFill>
                <a:ea typeface="+mn-lt"/>
                <a:cs typeface="+mn-lt"/>
              </a:rPr>
              <a:t>이해</a:t>
            </a:r>
            <a:endParaRPr lang="en-US" altLang="ko-KR" sz="1400" err="1">
              <a:solidFill>
                <a:srgbClr val="1D1C1D"/>
              </a:solidFill>
              <a:latin typeface="Calibri"/>
              <a:ea typeface="Calibri"/>
              <a:cs typeface="Calibri"/>
            </a:endParaRPr>
          </a:p>
          <a:p>
            <a:r>
              <a:rPr lang="ko-KR" sz="1400">
                <a:solidFill>
                  <a:srgbClr val="1D1C1D"/>
                </a:solidFill>
                <a:ea typeface="+mn-lt"/>
                <a:cs typeface="+mn-lt"/>
              </a:rPr>
              <a:t>  </a:t>
            </a:r>
            <a:r>
              <a:rPr lang="ko-KR" altLang="en-US" sz="1400">
                <a:solidFill>
                  <a:srgbClr val="1D1C1D"/>
                </a:solidFill>
                <a:ea typeface="+mn-lt"/>
                <a:cs typeface="+mn-lt"/>
              </a:rPr>
              <a:t>  </a:t>
            </a:r>
            <a:r>
              <a:rPr lang="en-US" altLang="en-US" sz="1400">
                <a:solidFill>
                  <a:srgbClr val="1D1C1D"/>
                </a:solidFill>
                <a:ea typeface="+mn-lt"/>
                <a:cs typeface="+mn-lt"/>
              </a:rPr>
              <a:t>-</a:t>
            </a:r>
            <a:r>
              <a:rPr lang="ko-KR" sz="1400">
                <a:solidFill>
                  <a:srgbClr val="1D1C1D"/>
                </a:solidFill>
                <a:ea typeface="+mn-lt"/>
                <a:cs typeface="+mn-lt"/>
              </a:rPr>
              <a:t>흔치 않은 브랜드끼리 협업</a:t>
            </a:r>
            <a:endParaRPr lang="ko-KR" altLang="en-US" sz="1400">
              <a:solidFill>
                <a:srgbClr val="FF0000"/>
              </a:solidFill>
              <a:latin typeface="Arial"/>
              <a:ea typeface="맑은 고딕"/>
              <a:cs typeface="Arial"/>
            </a:endParaRPr>
          </a:p>
          <a:p>
            <a:r>
              <a:rPr lang="ko-KR" altLang="en-US" sz="1400">
                <a:solidFill>
                  <a:srgbClr val="1D1C1D"/>
                </a:solidFill>
                <a:ea typeface="+mn-lt"/>
                <a:cs typeface="+mn-lt"/>
              </a:rPr>
              <a:t>    </a:t>
            </a:r>
            <a:r>
              <a:rPr lang="en-US" altLang="en-US" sz="1400">
                <a:solidFill>
                  <a:srgbClr val="1D1C1D"/>
                </a:solidFill>
                <a:ea typeface="+mn-lt"/>
                <a:cs typeface="+mn-lt"/>
              </a:rPr>
              <a:t>-</a:t>
            </a:r>
            <a:r>
              <a:rPr lang="ko-KR" sz="1400">
                <a:solidFill>
                  <a:srgbClr val="1D1C1D"/>
                </a:solidFill>
                <a:ea typeface="+mn-lt"/>
                <a:cs typeface="+mn-lt"/>
              </a:rPr>
              <a:t>제품에 부여된 스토리</a:t>
            </a:r>
            <a:endParaRPr lang="ko-KR" sz="1400">
              <a:ea typeface="맑은 고딕"/>
              <a:cs typeface="Calibri"/>
            </a:endParaRPr>
          </a:p>
          <a:p>
            <a:r>
              <a:rPr lang="ko-KR" altLang="en-US" sz="1400">
                <a:solidFill>
                  <a:srgbClr val="1D1C1D"/>
                </a:solidFill>
                <a:ea typeface="+mn-lt"/>
                <a:cs typeface="+mn-lt"/>
              </a:rPr>
              <a:t> </a:t>
            </a:r>
            <a:r>
              <a:rPr lang="ko-KR" sz="1400">
                <a:solidFill>
                  <a:srgbClr val="1D1C1D"/>
                </a:solidFill>
                <a:ea typeface="+mn-lt"/>
                <a:cs typeface="+mn-lt"/>
              </a:rPr>
              <a:t>  </a:t>
            </a:r>
            <a:r>
              <a:rPr lang="ko-KR" altLang="en-US" sz="1400">
                <a:solidFill>
                  <a:srgbClr val="1D1C1D"/>
                </a:solidFill>
                <a:ea typeface="+mn-lt"/>
                <a:cs typeface="+mn-lt"/>
              </a:rPr>
              <a:t> </a:t>
            </a:r>
            <a:r>
              <a:rPr lang="en-US" altLang="en-US" sz="1400">
                <a:solidFill>
                  <a:srgbClr val="1D1C1D"/>
                </a:solidFill>
                <a:ea typeface="+mn-lt"/>
                <a:cs typeface="+mn-lt"/>
              </a:rPr>
              <a:t>-</a:t>
            </a:r>
            <a:r>
              <a:rPr lang="ko-KR" sz="1400">
                <a:solidFill>
                  <a:srgbClr val="1D1C1D"/>
                </a:solidFill>
                <a:ea typeface="+mn-lt"/>
                <a:cs typeface="+mn-lt"/>
              </a:rPr>
              <a:t>제품에 쓰인 소재와 패키징</a:t>
            </a:r>
            <a:endParaRPr lang="ko-KR" sz="1400"/>
          </a:p>
        </p:txBody>
      </p:sp>
    </p:spTree>
    <p:extLst>
      <p:ext uri="{BB962C8B-B14F-4D97-AF65-F5344CB8AC3E}">
        <p14:creationId xmlns:p14="http://schemas.microsoft.com/office/powerpoint/2010/main" val="726444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4CCE562-C94B-11F4-0140-0D303496F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158" y="0"/>
            <a:ext cx="902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45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12D88B8-5185-4766-3B6C-06D573069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7" y="400050"/>
            <a:ext cx="100679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0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5420F5-6352-8F44-B762-CC4932153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9525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39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3A05020A-6C06-6588-ED50-4E9FD91817B2}"/>
              </a:ext>
            </a:extLst>
          </p:cNvPr>
          <p:cNvSpPr/>
          <p:nvPr/>
        </p:nvSpPr>
        <p:spPr>
          <a:xfrm>
            <a:off x="1041722" y="1562581"/>
            <a:ext cx="2696901" cy="282422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accent1">
                <a:shade val="15000"/>
                <a:alpha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135009A-D504-E2C9-1651-33D46172DA5E}"/>
              </a:ext>
            </a:extLst>
          </p:cNvPr>
          <p:cNvSpPr/>
          <p:nvPr/>
        </p:nvSpPr>
        <p:spPr>
          <a:xfrm>
            <a:off x="8453377" y="1562579"/>
            <a:ext cx="2696901" cy="2824223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CC4569F-BF51-B69F-BA63-3E72803736FE}"/>
              </a:ext>
            </a:extLst>
          </p:cNvPr>
          <p:cNvSpPr/>
          <p:nvPr/>
        </p:nvSpPr>
        <p:spPr>
          <a:xfrm>
            <a:off x="4747549" y="1562580"/>
            <a:ext cx="2696901" cy="2824223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4DE73-499A-9508-26D0-578F67C293C2}"/>
              </a:ext>
            </a:extLst>
          </p:cNvPr>
          <p:cNvSpPr txBox="1"/>
          <p:nvPr/>
        </p:nvSpPr>
        <p:spPr>
          <a:xfrm>
            <a:off x="917017" y="5178688"/>
            <a:ext cx="28568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latin typeface="HY헤드라인M" panose="02030600000101010101" pitchFamily="18" charset="-127"/>
                <a:ea typeface="HY헤드라인M" panose="02030600000101010101" pitchFamily="18" charset="-127"/>
              </a:rPr>
              <a:t>익명보장 안전거래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B528A-5409-7B23-2ED2-14D6F4B7658A}"/>
              </a:ext>
            </a:extLst>
          </p:cNvPr>
          <p:cNvSpPr txBox="1"/>
          <p:nvPr/>
        </p:nvSpPr>
        <p:spPr>
          <a:xfrm>
            <a:off x="4696394" y="5178688"/>
            <a:ext cx="28568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>
                <a:latin typeface="HY헤드라인M" panose="02030600000101010101" pitchFamily="18" charset="-127"/>
                <a:ea typeface="HY헤드라인M" panose="02030600000101010101" pitchFamily="18" charset="-127"/>
              </a:rPr>
              <a:t>주식처럼 시세예측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5D78DC-DC7D-06EB-F8F1-C9E5787ECEB5}"/>
              </a:ext>
            </a:extLst>
          </p:cNvPr>
          <p:cNvSpPr txBox="1"/>
          <p:nvPr/>
        </p:nvSpPr>
        <p:spPr>
          <a:xfrm>
            <a:off x="8453377" y="5178688"/>
            <a:ext cx="304442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꼼꼼검수</a:t>
            </a:r>
            <a:r>
              <a:rPr lang="ko-KR" altLang="en-US" sz="250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250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가품걱정</a:t>
            </a:r>
            <a:r>
              <a:rPr lang="en-US" altLang="ko-KR" sz="2500">
                <a:latin typeface="HY헤드라인M" panose="02030600000101010101" pitchFamily="18" charset="-127"/>
                <a:ea typeface="HY헤드라인M" panose="02030600000101010101" pitchFamily="18" charset="-127"/>
              </a:rPr>
              <a:t>X</a:t>
            </a:r>
            <a:endParaRPr lang="ko-KR" altLang="en-US" sz="25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6413EC-85FA-3D0A-0D3C-166059FF5002}"/>
              </a:ext>
            </a:extLst>
          </p:cNvPr>
          <p:cNvSpPr txBox="1"/>
          <p:nvPr/>
        </p:nvSpPr>
        <p:spPr>
          <a:xfrm>
            <a:off x="381458" y="262445"/>
            <a:ext cx="4161359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ko-KR" sz="1800" i="1" spc="-35">
                <a:latin typeface="Arial Black"/>
                <a:ea typeface="맑은 고딕"/>
                <a:cs typeface="Arial Black"/>
              </a:rPr>
              <a:t>KREAM		</a:t>
            </a:r>
            <a:r>
              <a:rPr lang="ko-KR" altLang="en-US" spc="-35">
                <a:latin typeface="Arial Black"/>
                <a:ea typeface="맑은 고딕"/>
                <a:cs typeface="Arial Black"/>
              </a:rPr>
              <a:t>서비스 소개</a:t>
            </a:r>
            <a:r>
              <a:rPr lang="en-US" altLang="ko-KR" sz="1800" spc="-35">
                <a:latin typeface="Arial Black"/>
                <a:ea typeface="맑은 고딕"/>
                <a:cs typeface="Arial Black"/>
              </a:rPr>
              <a:t> </a:t>
            </a:r>
            <a:endParaRPr lang="ko-KR" altLang="en-US">
              <a:latin typeface="Arial Black"/>
              <a:ea typeface="맑은 고딕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58050DF-988F-E206-5647-62ACD9C9C38C}"/>
              </a:ext>
            </a:extLst>
          </p:cNvPr>
          <p:cNvCxnSpPr>
            <a:cxnSpLocks/>
          </p:cNvCxnSpPr>
          <p:nvPr/>
        </p:nvCxnSpPr>
        <p:spPr>
          <a:xfrm>
            <a:off x="381458" y="719847"/>
            <a:ext cx="112139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580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그림 2" descr="텍스트, 신발류, 스크린샷, 신발이(가) 표시된 사진&#10;&#10;자동 생성된 설명">
            <a:extLst>
              <a:ext uri="{FF2B5EF4-FFF2-40B4-BE49-F238E27FC236}">
                <a16:creationId xmlns:a16="http://schemas.microsoft.com/office/drawing/2014/main" id="{D2BE21F1-FDD4-582E-BA04-71B82F051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40" r="1" b="31551"/>
          <a:stretch/>
        </p:blipFill>
        <p:spPr>
          <a:xfrm>
            <a:off x="321734" y="557189"/>
            <a:ext cx="4276956" cy="57436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4430DE-210B-B614-A833-8365B614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863" b="1"/>
          <a:stretch/>
        </p:blipFill>
        <p:spPr>
          <a:xfrm>
            <a:off x="4772525" y="557189"/>
            <a:ext cx="7097742" cy="5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03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2">
            <a:extLst>
              <a:ext uri="{FF2B5EF4-FFF2-40B4-BE49-F238E27FC236}">
                <a16:creationId xmlns:a16="http://schemas.microsoft.com/office/drawing/2014/main" id="{9C4568E1-0B7E-EB37-A958-D3F9C23574ED}"/>
              </a:ext>
            </a:extLst>
          </p:cNvPr>
          <p:cNvGrpSpPr/>
          <p:nvPr/>
        </p:nvGrpSpPr>
        <p:grpSpPr>
          <a:xfrm>
            <a:off x="0" y="0"/>
            <a:ext cx="5197033" cy="6858000"/>
            <a:chOff x="0" y="-1"/>
            <a:chExt cx="5661025" cy="8229600"/>
          </a:xfrm>
        </p:grpSpPr>
        <p:pic>
          <p:nvPicPr>
            <p:cNvPr id="5" name="object 3">
              <a:extLst>
                <a:ext uri="{FF2B5EF4-FFF2-40B4-BE49-F238E27FC236}">
                  <a16:creationId xmlns:a16="http://schemas.microsoft.com/office/drawing/2014/main" id="{431994C6-0B91-1230-E534-064BA92CDA80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"/>
              <a:ext cx="5660603" cy="8229601"/>
            </a:xfrm>
            <a:prstGeom prst="rect">
              <a:avLst/>
            </a:prstGeom>
          </p:spPr>
        </p:pic>
        <p:pic>
          <p:nvPicPr>
            <p:cNvPr id="6" name="object 4">
              <a:extLst>
                <a:ext uri="{FF2B5EF4-FFF2-40B4-BE49-F238E27FC236}">
                  <a16:creationId xmlns:a16="http://schemas.microsoft.com/office/drawing/2014/main" id="{FA6360A1-7501-38A4-A40A-954A03B55CF9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170" y="1513077"/>
              <a:ext cx="5051933" cy="5203444"/>
            </a:xfrm>
            <a:prstGeom prst="rect">
              <a:avLst/>
            </a:prstGeom>
          </p:spPr>
        </p:pic>
      </p:grpSp>
      <p:sp>
        <p:nvSpPr>
          <p:cNvPr id="7" name="object 5">
            <a:extLst>
              <a:ext uri="{FF2B5EF4-FFF2-40B4-BE49-F238E27FC236}">
                <a16:creationId xmlns:a16="http://schemas.microsoft.com/office/drawing/2014/main" id="{87A679FF-796B-049A-4CFA-38327DA52B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34502" y="288538"/>
            <a:ext cx="4837907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ko-KR" sz="3600" i="1" spc="-35">
                <a:latin typeface="Arial Black"/>
                <a:ea typeface="맑은 고딕"/>
                <a:cs typeface="Arial Black"/>
              </a:rPr>
              <a:t>KREAM</a:t>
            </a:r>
            <a:r>
              <a:rPr lang="en-US" altLang="ko-KR" sz="3600" spc="-35">
                <a:latin typeface="Arial Black"/>
                <a:ea typeface="맑은 고딕"/>
                <a:cs typeface="Arial Black"/>
              </a:rPr>
              <a:t> </a:t>
            </a:r>
            <a:r>
              <a:rPr lang="ko-KR" altLang="en-US" sz="2500"/>
              <a:t>회사</a:t>
            </a:r>
            <a:r>
              <a:rPr sz="2500" spc="-15"/>
              <a:t> </a:t>
            </a:r>
            <a:r>
              <a:rPr lang="ko-KR" altLang="en-US" sz="2500" spc="-15">
                <a:ea typeface="맑은 고딕"/>
              </a:rPr>
              <a:t>연혁</a:t>
            </a:r>
            <a:endParaRPr lang="ko-KR" altLang="en-US" sz="2500" spc="-15">
              <a:ea typeface="맑은 고딕"/>
              <a:cs typeface="Calibri Light"/>
            </a:endParaRPr>
          </a:p>
        </p:txBody>
      </p:sp>
      <p:grpSp>
        <p:nvGrpSpPr>
          <p:cNvPr id="8" name="object 6">
            <a:extLst>
              <a:ext uri="{FF2B5EF4-FFF2-40B4-BE49-F238E27FC236}">
                <a16:creationId xmlns:a16="http://schemas.microsoft.com/office/drawing/2014/main" id="{955F8909-8275-531E-F961-CBB25DAA3BEF}"/>
              </a:ext>
            </a:extLst>
          </p:cNvPr>
          <p:cNvGrpSpPr/>
          <p:nvPr/>
        </p:nvGrpSpPr>
        <p:grpSpPr>
          <a:xfrm>
            <a:off x="5434502" y="1260898"/>
            <a:ext cx="976503" cy="5917565"/>
            <a:chOff x="6159754" y="1558163"/>
            <a:chExt cx="976503" cy="5917565"/>
          </a:xfrm>
        </p:grpSpPr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A5860C20-8AFC-09C7-2489-54ACAE4C53FD}"/>
                </a:ext>
              </a:extLst>
            </p:cNvPr>
            <p:cNvSpPr/>
            <p:nvPr/>
          </p:nvSpPr>
          <p:spPr>
            <a:xfrm>
              <a:off x="6343904" y="1558163"/>
              <a:ext cx="22860" cy="5917565"/>
            </a:xfrm>
            <a:custGeom>
              <a:avLst/>
              <a:gdLst/>
              <a:ahLst/>
              <a:cxnLst/>
              <a:rect l="l" t="t" r="r" b="b"/>
              <a:pathLst>
                <a:path w="22860" h="5917565">
                  <a:moveTo>
                    <a:pt x="17780" y="0"/>
                  </a:moveTo>
                  <a:lnTo>
                    <a:pt x="5080" y="0"/>
                  </a:lnTo>
                  <a:lnTo>
                    <a:pt x="0" y="5079"/>
                  </a:lnTo>
                  <a:lnTo>
                    <a:pt x="0" y="11429"/>
                  </a:lnTo>
                  <a:lnTo>
                    <a:pt x="0" y="5911938"/>
                  </a:lnTo>
                  <a:lnTo>
                    <a:pt x="5080" y="5917057"/>
                  </a:lnTo>
                  <a:lnTo>
                    <a:pt x="17780" y="5917057"/>
                  </a:lnTo>
                  <a:lnTo>
                    <a:pt x="22860" y="5911938"/>
                  </a:lnTo>
                  <a:lnTo>
                    <a:pt x="22860" y="5079"/>
                  </a:lnTo>
                  <a:lnTo>
                    <a:pt x="17780" y="0"/>
                  </a:lnTo>
                  <a:close/>
                </a:path>
              </a:pathLst>
            </a:custGeom>
            <a:solidFill>
              <a:srgbClr val="FFFFFF">
                <a:alpha val="2392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7527A49E-5419-E4E0-FF37-9C73189CB920}"/>
                </a:ext>
              </a:extLst>
            </p:cNvPr>
            <p:cNvSpPr/>
            <p:nvPr/>
          </p:nvSpPr>
          <p:spPr>
            <a:xfrm>
              <a:off x="6527927" y="1937766"/>
              <a:ext cx="608330" cy="22860"/>
            </a:xfrm>
            <a:custGeom>
              <a:avLst/>
              <a:gdLst/>
              <a:ahLst/>
              <a:cxnLst/>
              <a:rect l="l" t="t" r="r" b="b"/>
              <a:pathLst>
                <a:path w="608329" h="22860">
                  <a:moveTo>
                    <a:pt x="603250" y="0"/>
                  </a:moveTo>
                  <a:lnTo>
                    <a:pt x="5206" y="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0" y="17780"/>
                  </a:lnTo>
                  <a:lnTo>
                    <a:pt x="5206" y="22860"/>
                  </a:lnTo>
                  <a:lnTo>
                    <a:pt x="603250" y="22860"/>
                  </a:lnTo>
                  <a:lnTo>
                    <a:pt x="608329" y="17780"/>
                  </a:lnTo>
                  <a:lnTo>
                    <a:pt x="608329" y="5080"/>
                  </a:lnTo>
                  <a:lnTo>
                    <a:pt x="603250" y="0"/>
                  </a:lnTo>
                  <a:close/>
                </a:path>
              </a:pathLst>
            </a:custGeom>
            <a:solidFill>
              <a:srgbClr val="FB83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BEE8BAB5-CB66-12B6-2D4C-22EBB6ABB588}"/>
                </a:ext>
              </a:extLst>
            </p:cNvPr>
            <p:cNvSpPr/>
            <p:nvPr/>
          </p:nvSpPr>
          <p:spPr>
            <a:xfrm>
              <a:off x="6171329" y="175361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234569" y="0"/>
                  </a:moveTo>
                  <a:lnTo>
                    <a:pt x="156463" y="0"/>
                  </a:lnTo>
                  <a:lnTo>
                    <a:pt x="107029" y="7981"/>
                  </a:lnTo>
                  <a:lnTo>
                    <a:pt x="64081" y="30203"/>
                  </a:lnTo>
                  <a:lnTo>
                    <a:pt x="30203" y="64081"/>
                  </a:lnTo>
                  <a:lnTo>
                    <a:pt x="7981" y="107029"/>
                  </a:lnTo>
                  <a:lnTo>
                    <a:pt x="0" y="156463"/>
                  </a:lnTo>
                  <a:lnTo>
                    <a:pt x="0" y="234569"/>
                  </a:lnTo>
                  <a:lnTo>
                    <a:pt x="7981" y="284052"/>
                  </a:lnTo>
                  <a:lnTo>
                    <a:pt x="30203" y="327006"/>
                  </a:lnTo>
                  <a:lnTo>
                    <a:pt x="64081" y="360865"/>
                  </a:lnTo>
                  <a:lnTo>
                    <a:pt x="107029" y="383063"/>
                  </a:lnTo>
                  <a:lnTo>
                    <a:pt x="156463" y="391033"/>
                  </a:lnTo>
                  <a:lnTo>
                    <a:pt x="234569" y="391033"/>
                  </a:lnTo>
                  <a:lnTo>
                    <a:pt x="284052" y="383063"/>
                  </a:lnTo>
                  <a:lnTo>
                    <a:pt x="327006" y="360865"/>
                  </a:lnTo>
                  <a:lnTo>
                    <a:pt x="360865" y="327006"/>
                  </a:lnTo>
                  <a:lnTo>
                    <a:pt x="383063" y="284052"/>
                  </a:lnTo>
                  <a:lnTo>
                    <a:pt x="391032" y="234569"/>
                  </a:lnTo>
                  <a:lnTo>
                    <a:pt x="391032" y="156463"/>
                  </a:lnTo>
                  <a:lnTo>
                    <a:pt x="383063" y="107029"/>
                  </a:lnTo>
                  <a:lnTo>
                    <a:pt x="360865" y="64081"/>
                  </a:lnTo>
                  <a:lnTo>
                    <a:pt x="327006" y="30203"/>
                  </a:lnTo>
                  <a:lnTo>
                    <a:pt x="284052" y="7981"/>
                  </a:lnTo>
                  <a:lnTo>
                    <a:pt x="234569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7E876CA5-4604-71E3-6A82-01CD1F8B62C8}"/>
                </a:ext>
              </a:extLst>
            </p:cNvPr>
            <p:cNvSpPr/>
            <p:nvPr/>
          </p:nvSpPr>
          <p:spPr>
            <a:xfrm>
              <a:off x="6159754" y="175361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0" y="156463"/>
                  </a:moveTo>
                  <a:lnTo>
                    <a:pt x="7981" y="107029"/>
                  </a:lnTo>
                  <a:lnTo>
                    <a:pt x="30203" y="64081"/>
                  </a:lnTo>
                  <a:lnTo>
                    <a:pt x="64081" y="30203"/>
                  </a:lnTo>
                  <a:lnTo>
                    <a:pt x="107029" y="7981"/>
                  </a:lnTo>
                  <a:lnTo>
                    <a:pt x="156463" y="0"/>
                  </a:lnTo>
                  <a:lnTo>
                    <a:pt x="234569" y="0"/>
                  </a:lnTo>
                  <a:lnTo>
                    <a:pt x="284052" y="7981"/>
                  </a:lnTo>
                  <a:lnTo>
                    <a:pt x="327006" y="30203"/>
                  </a:lnTo>
                  <a:lnTo>
                    <a:pt x="360865" y="64081"/>
                  </a:lnTo>
                  <a:lnTo>
                    <a:pt x="383063" y="107029"/>
                  </a:lnTo>
                  <a:lnTo>
                    <a:pt x="391032" y="156463"/>
                  </a:lnTo>
                  <a:lnTo>
                    <a:pt x="391032" y="234569"/>
                  </a:lnTo>
                  <a:lnTo>
                    <a:pt x="383063" y="284052"/>
                  </a:lnTo>
                  <a:lnTo>
                    <a:pt x="360865" y="327006"/>
                  </a:lnTo>
                  <a:lnTo>
                    <a:pt x="327006" y="360865"/>
                  </a:lnTo>
                  <a:lnTo>
                    <a:pt x="284052" y="383063"/>
                  </a:lnTo>
                  <a:lnTo>
                    <a:pt x="234569" y="391033"/>
                  </a:lnTo>
                  <a:lnTo>
                    <a:pt x="156463" y="391033"/>
                  </a:lnTo>
                  <a:lnTo>
                    <a:pt x="107029" y="383063"/>
                  </a:lnTo>
                  <a:lnTo>
                    <a:pt x="64081" y="360865"/>
                  </a:lnTo>
                  <a:lnTo>
                    <a:pt x="30203" y="327006"/>
                  </a:lnTo>
                  <a:lnTo>
                    <a:pt x="7981" y="284052"/>
                  </a:lnTo>
                  <a:lnTo>
                    <a:pt x="0" y="234569"/>
                  </a:lnTo>
                  <a:lnTo>
                    <a:pt x="0" y="156463"/>
                  </a:lnTo>
                  <a:close/>
                </a:path>
              </a:pathLst>
            </a:custGeom>
            <a:ln w="15240">
              <a:solidFill>
                <a:srgbClr val="FB83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FC1C186C-352E-5112-AF7D-9F773C312442}"/>
              </a:ext>
            </a:extLst>
          </p:cNvPr>
          <p:cNvSpPr txBox="1"/>
          <p:nvPr/>
        </p:nvSpPr>
        <p:spPr>
          <a:xfrm>
            <a:off x="6550490" y="1490568"/>
            <a:ext cx="614553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 latinLnBrk="1"/>
            <a:r>
              <a:rPr lang="en-US" altLang="ko-KR" sz="1500" b="1" i="0">
                <a:effectLst/>
                <a:latin typeface="Pretendard"/>
              </a:rPr>
              <a:t>2020</a:t>
            </a:r>
            <a:r>
              <a:rPr lang="ko-KR" altLang="en-US" sz="1500" b="1" i="0">
                <a:effectLst/>
                <a:latin typeface="Pretendard"/>
              </a:rPr>
              <a:t>년</a:t>
            </a:r>
            <a:endParaRPr lang="en-US" altLang="ko-KR" sz="1500">
              <a:latin typeface="Pretendard"/>
            </a:endParaRPr>
          </a:p>
          <a:p>
            <a:pPr algn="l" latinLnBrk="1"/>
            <a:r>
              <a:rPr lang="ko-KR" altLang="en-US" sz="1500" b="1" i="0">
                <a:effectLst/>
                <a:latin typeface="Pretendard"/>
              </a:rPr>
              <a:t>설립</a:t>
            </a:r>
            <a:r>
              <a:rPr lang="en-US" altLang="ko-KR" sz="1500" b="0" i="0">
                <a:effectLst/>
                <a:latin typeface="Pretendard"/>
              </a:rPr>
              <a:t>: </a:t>
            </a:r>
            <a:r>
              <a:rPr lang="ko-KR" altLang="en-US" sz="1500" b="0" i="0">
                <a:effectLst/>
                <a:latin typeface="Pretendard"/>
              </a:rPr>
              <a:t>네이버 자회사</a:t>
            </a:r>
            <a:r>
              <a:rPr lang="en-US" altLang="ko-KR" sz="1500" b="0" i="0">
                <a:effectLst/>
                <a:latin typeface="Pretendard"/>
              </a:rPr>
              <a:t>, </a:t>
            </a:r>
            <a:r>
              <a:rPr lang="ko-KR" altLang="en-US" sz="1500" b="0" i="0" err="1">
                <a:effectLst/>
                <a:latin typeface="Pretendard"/>
              </a:rPr>
              <a:t>스니커즈</a:t>
            </a:r>
            <a:r>
              <a:rPr lang="ko-KR" altLang="en-US" sz="1500" b="0" i="0">
                <a:effectLst/>
                <a:latin typeface="Pretendard"/>
              </a:rPr>
              <a:t> 중심 </a:t>
            </a:r>
            <a:r>
              <a:rPr lang="ko-KR" altLang="en-US" sz="1500" b="0" i="0" err="1">
                <a:effectLst/>
                <a:latin typeface="Pretendard"/>
              </a:rPr>
              <a:t>리셀</a:t>
            </a:r>
            <a:r>
              <a:rPr lang="ko-KR" altLang="en-US" sz="1500" b="0" i="0">
                <a:effectLst/>
                <a:latin typeface="Pretendard"/>
              </a:rPr>
              <a:t> 플랫폼 시작</a:t>
            </a:r>
          </a:p>
        </p:txBody>
      </p:sp>
      <p:sp>
        <p:nvSpPr>
          <p:cNvPr id="14" name="object 18">
            <a:extLst>
              <a:ext uri="{FF2B5EF4-FFF2-40B4-BE49-F238E27FC236}">
                <a16:creationId xmlns:a16="http://schemas.microsoft.com/office/drawing/2014/main" id="{AA146A15-82FF-6D06-1EE0-67BDA3851255}"/>
              </a:ext>
            </a:extLst>
          </p:cNvPr>
          <p:cNvSpPr txBox="1"/>
          <p:nvPr/>
        </p:nvSpPr>
        <p:spPr>
          <a:xfrm>
            <a:off x="6550490" y="2618749"/>
            <a:ext cx="6212840" cy="4751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 latinLnBrk="1"/>
            <a:r>
              <a:rPr lang="en-US" altLang="ko-KR" sz="1500" b="1" i="0">
                <a:effectLst/>
                <a:latin typeface="Pretendard"/>
              </a:rPr>
              <a:t>2021</a:t>
            </a:r>
            <a:r>
              <a:rPr lang="ko-KR" altLang="en-US" sz="1500" b="1" i="0">
                <a:effectLst/>
                <a:latin typeface="Pretendard"/>
              </a:rPr>
              <a:t>년</a:t>
            </a:r>
            <a:endParaRPr lang="en-US" altLang="ko-KR" sz="1500">
              <a:latin typeface="Pretendard"/>
            </a:endParaRPr>
          </a:p>
          <a:p>
            <a:pPr algn="l" latinLnBrk="1"/>
            <a:r>
              <a:rPr lang="ko-KR" altLang="en-US" sz="1500" b="1" i="0">
                <a:effectLst/>
                <a:latin typeface="Pretendard"/>
              </a:rPr>
              <a:t>성장</a:t>
            </a:r>
            <a:r>
              <a:rPr lang="en-US" altLang="ko-KR" sz="1500" b="0" i="0">
                <a:effectLst/>
                <a:latin typeface="Pretendard"/>
              </a:rPr>
              <a:t>: </a:t>
            </a:r>
            <a:r>
              <a:rPr lang="ko-KR" altLang="en-US" sz="1500" b="0" i="0">
                <a:effectLst/>
                <a:latin typeface="Pretendard"/>
              </a:rPr>
              <a:t>월간 거래액 </a:t>
            </a:r>
            <a:r>
              <a:rPr lang="en-US" altLang="ko-KR" sz="1500" b="0" i="0">
                <a:effectLst/>
                <a:latin typeface="Pretendard"/>
              </a:rPr>
              <a:t>1,000</a:t>
            </a:r>
            <a:r>
              <a:rPr lang="ko-KR" altLang="en-US" sz="1500" b="0" i="0">
                <a:effectLst/>
                <a:latin typeface="Pretendard"/>
              </a:rPr>
              <a:t>억 원 돌파</a:t>
            </a:r>
            <a:r>
              <a:rPr lang="en-US" altLang="ko-KR" sz="1500" b="0" i="0">
                <a:effectLst/>
                <a:latin typeface="Pretendard"/>
              </a:rPr>
              <a:t>, </a:t>
            </a:r>
            <a:r>
              <a:rPr lang="ko-KR" altLang="en-US" sz="1500" b="0" i="0">
                <a:effectLst/>
                <a:latin typeface="Pretendard"/>
              </a:rPr>
              <a:t>품목 확대 </a:t>
            </a:r>
            <a:r>
              <a:rPr lang="en-US" altLang="ko-KR" sz="1500" b="0" i="0">
                <a:effectLst/>
                <a:latin typeface="Pretendard"/>
              </a:rPr>
              <a:t>(</a:t>
            </a:r>
            <a:r>
              <a:rPr lang="ko-KR" altLang="en-US" sz="1500" b="0" i="0">
                <a:effectLst/>
                <a:latin typeface="Pretendard"/>
              </a:rPr>
              <a:t>의류</a:t>
            </a:r>
            <a:r>
              <a:rPr lang="en-US" altLang="ko-KR" sz="1500" b="0" i="0">
                <a:effectLst/>
                <a:latin typeface="Pretendard"/>
              </a:rPr>
              <a:t>, </a:t>
            </a:r>
            <a:r>
              <a:rPr lang="ko-KR" altLang="en-US" sz="1500" b="0" i="0">
                <a:effectLst/>
                <a:latin typeface="Pretendard"/>
              </a:rPr>
              <a:t>액세서리</a:t>
            </a:r>
            <a:r>
              <a:rPr lang="en-US" altLang="ko-KR" sz="1500" b="0" i="0">
                <a:effectLst/>
                <a:latin typeface="Pretendard"/>
              </a:rPr>
              <a:t>)</a:t>
            </a:r>
          </a:p>
        </p:txBody>
      </p:sp>
      <p:sp>
        <p:nvSpPr>
          <p:cNvPr id="15" name="object 24">
            <a:extLst>
              <a:ext uri="{FF2B5EF4-FFF2-40B4-BE49-F238E27FC236}">
                <a16:creationId xmlns:a16="http://schemas.microsoft.com/office/drawing/2014/main" id="{BA8E5B51-4D42-8870-4C15-230ABF07D8EA}"/>
              </a:ext>
            </a:extLst>
          </p:cNvPr>
          <p:cNvSpPr txBox="1"/>
          <p:nvPr/>
        </p:nvSpPr>
        <p:spPr>
          <a:xfrm>
            <a:off x="6550490" y="3982115"/>
            <a:ext cx="6411595" cy="70596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 latinLnBrk="1"/>
            <a:r>
              <a:rPr lang="en-US" altLang="ko-KR" sz="1500" b="1" i="0">
                <a:effectLst/>
                <a:latin typeface="Pretendard"/>
              </a:rPr>
              <a:t>2022</a:t>
            </a:r>
            <a:r>
              <a:rPr lang="ko-KR" altLang="en-US" sz="1500" b="1" i="0">
                <a:effectLst/>
                <a:latin typeface="Pretendard"/>
              </a:rPr>
              <a:t>년</a:t>
            </a:r>
            <a:endParaRPr lang="en-US" altLang="ko-KR" sz="1500" b="1" i="0">
              <a:effectLst/>
              <a:latin typeface="Pretendard"/>
            </a:endParaRPr>
          </a:p>
          <a:p>
            <a:pPr algn="l" latinLnBrk="1"/>
            <a:r>
              <a:rPr lang="ko-KR" altLang="en-US" sz="1500" b="1" i="0">
                <a:effectLst/>
                <a:latin typeface="Pretendard"/>
              </a:rPr>
              <a:t>확장</a:t>
            </a:r>
            <a:r>
              <a:rPr lang="en-US" altLang="ko-KR" sz="1500" b="0" i="0">
                <a:effectLst/>
                <a:latin typeface="Pretendard"/>
              </a:rPr>
              <a:t>: </a:t>
            </a:r>
            <a:r>
              <a:rPr lang="ko-KR" altLang="en-US" sz="1500" b="0" i="0">
                <a:effectLst/>
                <a:latin typeface="Pretendard"/>
              </a:rPr>
              <a:t>글로벌 시장 진출 준비</a:t>
            </a:r>
            <a:r>
              <a:rPr lang="en-US" altLang="ko-KR" sz="1500" b="0" i="0">
                <a:effectLst/>
                <a:latin typeface="Pretendard"/>
              </a:rPr>
              <a:t>, AI </a:t>
            </a:r>
            <a:r>
              <a:rPr lang="ko-KR" altLang="en-US" sz="1500" b="0" i="0">
                <a:effectLst/>
                <a:latin typeface="Pretendard"/>
              </a:rPr>
              <a:t>검수 시스템 도입</a:t>
            </a:r>
            <a:r>
              <a:rPr lang="en-US" altLang="ko-KR" sz="1500" b="0" i="0">
                <a:effectLst/>
                <a:latin typeface="Pretendard"/>
              </a:rPr>
              <a:t>,</a:t>
            </a:r>
            <a:endParaRPr lang="en-US" altLang="ko-KR" sz="1500">
              <a:latin typeface="Pretendard"/>
            </a:endParaRPr>
          </a:p>
          <a:p>
            <a:pPr algn="l" latinLnBrk="1"/>
            <a:r>
              <a:rPr lang="en-US" altLang="ko-KR" sz="1500" b="0" i="0">
                <a:effectLst/>
                <a:latin typeface="Pretendard"/>
              </a:rPr>
              <a:t>	 </a:t>
            </a:r>
            <a:r>
              <a:rPr lang="ko-KR" altLang="en-US" sz="1500" b="0" i="0">
                <a:effectLst/>
                <a:latin typeface="Pretendard"/>
              </a:rPr>
              <a:t>라이브 커머스 기능 추가</a:t>
            </a:r>
          </a:p>
        </p:txBody>
      </p:sp>
      <p:sp>
        <p:nvSpPr>
          <p:cNvPr id="16" name="object 30">
            <a:extLst>
              <a:ext uri="{FF2B5EF4-FFF2-40B4-BE49-F238E27FC236}">
                <a16:creationId xmlns:a16="http://schemas.microsoft.com/office/drawing/2014/main" id="{246B5D4C-71FF-37A3-4201-09EBF9EC7BA8}"/>
              </a:ext>
            </a:extLst>
          </p:cNvPr>
          <p:cNvSpPr txBox="1"/>
          <p:nvPr/>
        </p:nvSpPr>
        <p:spPr>
          <a:xfrm>
            <a:off x="6550490" y="5345481"/>
            <a:ext cx="632333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l" latinLnBrk="1"/>
            <a:r>
              <a:rPr lang="en-US" altLang="ko-KR" sz="1500" b="1" i="0">
                <a:effectLst/>
                <a:latin typeface="Pretendard"/>
              </a:rPr>
              <a:t>2023</a:t>
            </a:r>
            <a:r>
              <a:rPr lang="ko-KR" altLang="en-US" sz="1500" b="1" i="0">
                <a:effectLst/>
                <a:latin typeface="Pretendard"/>
              </a:rPr>
              <a:t>년</a:t>
            </a:r>
            <a:endParaRPr lang="en-US" altLang="ko-KR" sz="1500" b="1">
              <a:latin typeface="Pretendard"/>
            </a:endParaRPr>
          </a:p>
          <a:p>
            <a:pPr algn="l" latinLnBrk="1"/>
            <a:r>
              <a:rPr lang="ko-KR" altLang="en-US" sz="1500" b="1" i="0">
                <a:effectLst/>
                <a:latin typeface="Pretendard"/>
              </a:rPr>
              <a:t>현재</a:t>
            </a:r>
            <a:r>
              <a:rPr lang="en-US" altLang="ko-KR" sz="1500" b="0" i="0">
                <a:effectLst/>
                <a:latin typeface="Pretendard"/>
              </a:rPr>
              <a:t>: </a:t>
            </a:r>
            <a:r>
              <a:rPr lang="ko-KR" altLang="en-US" sz="1500" b="0" i="0">
                <a:effectLst/>
                <a:latin typeface="Pretendard"/>
              </a:rPr>
              <a:t>한국 </a:t>
            </a:r>
            <a:r>
              <a:rPr lang="ko-KR" altLang="en-US" sz="1500">
                <a:latin typeface="Pretendard"/>
              </a:rPr>
              <a:t>한정판 거래</a:t>
            </a:r>
            <a:r>
              <a:rPr lang="ko-KR" altLang="en-US" sz="1500" b="0" i="0">
                <a:effectLst/>
                <a:latin typeface="Pretendard"/>
              </a:rPr>
              <a:t> 시장 선두주자</a:t>
            </a:r>
            <a:r>
              <a:rPr lang="en-US" altLang="ko-KR" sz="1500" b="0" i="0">
                <a:effectLst/>
                <a:latin typeface="Pretendard"/>
              </a:rPr>
              <a:t>, MZ</a:t>
            </a:r>
            <a:r>
              <a:rPr lang="ko-KR" altLang="en-US" sz="1500" b="0" i="0">
                <a:effectLst/>
                <a:latin typeface="Pretendard"/>
              </a:rPr>
              <a:t>세대 충성 고객 확보</a:t>
            </a:r>
          </a:p>
        </p:txBody>
      </p:sp>
      <p:grpSp>
        <p:nvGrpSpPr>
          <p:cNvPr id="17" name="object 13">
            <a:extLst>
              <a:ext uri="{FF2B5EF4-FFF2-40B4-BE49-F238E27FC236}">
                <a16:creationId xmlns:a16="http://schemas.microsoft.com/office/drawing/2014/main" id="{02544120-A17D-396E-5FD2-0A54160732D8}"/>
              </a:ext>
            </a:extLst>
          </p:cNvPr>
          <p:cNvGrpSpPr/>
          <p:nvPr/>
        </p:nvGrpSpPr>
        <p:grpSpPr>
          <a:xfrm>
            <a:off x="5444656" y="2706381"/>
            <a:ext cx="984250" cy="406400"/>
            <a:chOff x="6152134" y="3477386"/>
            <a:chExt cx="984250" cy="406400"/>
          </a:xfrm>
        </p:grpSpPr>
        <p:sp>
          <p:nvSpPr>
            <p:cNvPr id="18" name="object 14">
              <a:extLst>
                <a:ext uri="{FF2B5EF4-FFF2-40B4-BE49-F238E27FC236}">
                  <a16:creationId xmlns:a16="http://schemas.microsoft.com/office/drawing/2014/main" id="{19F5873B-8276-9610-4E4E-3962F11260B9}"/>
                </a:ext>
              </a:extLst>
            </p:cNvPr>
            <p:cNvSpPr/>
            <p:nvPr/>
          </p:nvSpPr>
          <p:spPr>
            <a:xfrm>
              <a:off x="6527927" y="3669029"/>
              <a:ext cx="608330" cy="22860"/>
            </a:xfrm>
            <a:custGeom>
              <a:avLst/>
              <a:gdLst/>
              <a:ahLst/>
              <a:cxnLst/>
              <a:rect l="l" t="t" r="r" b="b"/>
              <a:pathLst>
                <a:path w="608329" h="22860">
                  <a:moveTo>
                    <a:pt x="603250" y="0"/>
                  </a:moveTo>
                  <a:lnTo>
                    <a:pt x="5206" y="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0" y="17780"/>
                  </a:lnTo>
                  <a:lnTo>
                    <a:pt x="5206" y="22860"/>
                  </a:lnTo>
                  <a:lnTo>
                    <a:pt x="603250" y="22860"/>
                  </a:lnTo>
                  <a:lnTo>
                    <a:pt x="608329" y="17780"/>
                  </a:lnTo>
                  <a:lnTo>
                    <a:pt x="608329" y="5080"/>
                  </a:lnTo>
                  <a:lnTo>
                    <a:pt x="603250" y="0"/>
                  </a:lnTo>
                  <a:close/>
                </a:path>
              </a:pathLst>
            </a:custGeom>
            <a:solidFill>
              <a:srgbClr val="FB83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5">
              <a:extLst>
                <a:ext uri="{FF2B5EF4-FFF2-40B4-BE49-F238E27FC236}">
                  <a16:creationId xmlns:a16="http://schemas.microsoft.com/office/drawing/2014/main" id="{8AA450FA-DD0D-1978-998B-D94E007B1DE3}"/>
                </a:ext>
              </a:extLst>
            </p:cNvPr>
            <p:cNvSpPr/>
            <p:nvPr/>
          </p:nvSpPr>
          <p:spPr>
            <a:xfrm>
              <a:off x="6159754" y="348500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234569" y="0"/>
                  </a:moveTo>
                  <a:lnTo>
                    <a:pt x="156463" y="0"/>
                  </a:lnTo>
                  <a:lnTo>
                    <a:pt x="107029" y="7968"/>
                  </a:lnTo>
                  <a:lnTo>
                    <a:pt x="64081" y="30158"/>
                  </a:lnTo>
                  <a:lnTo>
                    <a:pt x="30203" y="63998"/>
                  </a:lnTo>
                  <a:lnTo>
                    <a:pt x="7981" y="106915"/>
                  </a:lnTo>
                  <a:lnTo>
                    <a:pt x="0" y="156337"/>
                  </a:lnTo>
                  <a:lnTo>
                    <a:pt x="0" y="234568"/>
                  </a:lnTo>
                  <a:lnTo>
                    <a:pt x="7981" y="283990"/>
                  </a:lnTo>
                  <a:lnTo>
                    <a:pt x="30203" y="326907"/>
                  </a:lnTo>
                  <a:lnTo>
                    <a:pt x="64081" y="360747"/>
                  </a:lnTo>
                  <a:lnTo>
                    <a:pt x="107029" y="382937"/>
                  </a:lnTo>
                  <a:lnTo>
                    <a:pt x="156463" y="390905"/>
                  </a:lnTo>
                  <a:lnTo>
                    <a:pt x="234569" y="390905"/>
                  </a:lnTo>
                  <a:lnTo>
                    <a:pt x="284052" y="382937"/>
                  </a:lnTo>
                  <a:lnTo>
                    <a:pt x="327006" y="360747"/>
                  </a:lnTo>
                  <a:lnTo>
                    <a:pt x="360865" y="326907"/>
                  </a:lnTo>
                  <a:lnTo>
                    <a:pt x="383063" y="283990"/>
                  </a:lnTo>
                  <a:lnTo>
                    <a:pt x="391032" y="234568"/>
                  </a:lnTo>
                  <a:lnTo>
                    <a:pt x="391032" y="156337"/>
                  </a:lnTo>
                  <a:lnTo>
                    <a:pt x="383063" y="106915"/>
                  </a:lnTo>
                  <a:lnTo>
                    <a:pt x="360865" y="63998"/>
                  </a:lnTo>
                  <a:lnTo>
                    <a:pt x="327006" y="30158"/>
                  </a:lnTo>
                  <a:lnTo>
                    <a:pt x="284052" y="7968"/>
                  </a:lnTo>
                  <a:lnTo>
                    <a:pt x="234569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6">
              <a:extLst>
                <a:ext uri="{FF2B5EF4-FFF2-40B4-BE49-F238E27FC236}">
                  <a16:creationId xmlns:a16="http://schemas.microsoft.com/office/drawing/2014/main" id="{24148BE4-3324-C861-BF46-B70BD358F7ED}"/>
                </a:ext>
              </a:extLst>
            </p:cNvPr>
            <p:cNvSpPr/>
            <p:nvPr/>
          </p:nvSpPr>
          <p:spPr>
            <a:xfrm>
              <a:off x="6159754" y="348500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0" y="156337"/>
                  </a:moveTo>
                  <a:lnTo>
                    <a:pt x="7981" y="106915"/>
                  </a:lnTo>
                  <a:lnTo>
                    <a:pt x="30203" y="63998"/>
                  </a:lnTo>
                  <a:lnTo>
                    <a:pt x="64081" y="30158"/>
                  </a:lnTo>
                  <a:lnTo>
                    <a:pt x="107029" y="7968"/>
                  </a:lnTo>
                  <a:lnTo>
                    <a:pt x="156463" y="0"/>
                  </a:lnTo>
                  <a:lnTo>
                    <a:pt x="234569" y="0"/>
                  </a:lnTo>
                  <a:lnTo>
                    <a:pt x="284052" y="7968"/>
                  </a:lnTo>
                  <a:lnTo>
                    <a:pt x="327006" y="30158"/>
                  </a:lnTo>
                  <a:lnTo>
                    <a:pt x="360865" y="63998"/>
                  </a:lnTo>
                  <a:lnTo>
                    <a:pt x="383063" y="106915"/>
                  </a:lnTo>
                  <a:lnTo>
                    <a:pt x="391032" y="156337"/>
                  </a:lnTo>
                  <a:lnTo>
                    <a:pt x="391032" y="234568"/>
                  </a:lnTo>
                  <a:lnTo>
                    <a:pt x="383063" y="283990"/>
                  </a:lnTo>
                  <a:lnTo>
                    <a:pt x="360865" y="326907"/>
                  </a:lnTo>
                  <a:lnTo>
                    <a:pt x="327006" y="360747"/>
                  </a:lnTo>
                  <a:lnTo>
                    <a:pt x="284052" y="382937"/>
                  </a:lnTo>
                  <a:lnTo>
                    <a:pt x="234569" y="390905"/>
                  </a:lnTo>
                  <a:lnTo>
                    <a:pt x="156463" y="390905"/>
                  </a:lnTo>
                  <a:lnTo>
                    <a:pt x="107029" y="382937"/>
                  </a:lnTo>
                  <a:lnTo>
                    <a:pt x="64081" y="360747"/>
                  </a:lnTo>
                  <a:lnTo>
                    <a:pt x="30203" y="326907"/>
                  </a:lnTo>
                  <a:lnTo>
                    <a:pt x="7981" y="283990"/>
                  </a:lnTo>
                  <a:lnTo>
                    <a:pt x="0" y="234568"/>
                  </a:lnTo>
                  <a:lnTo>
                    <a:pt x="0" y="156337"/>
                  </a:lnTo>
                  <a:close/>
                </a:path>
              </a:pathLst>
            </a:custGeom>
            <a:ln w="15239">
              <a:solidFill>
                <a:srgbClr val="FB83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13">
            <a:extLst>
              <a:ext uri="{FF2B5EF4-FFF2-40B4-BE49-F238E27FC236}">
                <a16:creationId xmlns:a16="http://schemas.microsoft.com/office/drawing/2014/main" id="{833CFC9F-D59B-F232-30C1-35C83EF692E7}"/>
              </a:ext>
            </a:extLst>
          </p:cNvPr>
          <p:cNvGrpSpPr/>
          <p:nvPr/>
        </p:nvGrpSpPr>
        <p:grpSpPr>
          <a:xfrm>
            <a:off x="5434502" y="4016480"/>
            <a:ext cx="984250" cy="406400"/>
            <a:chOff x="6152134" y="3477386"/>
            <a:chExt cx="984250" cy="406400"/>
          </a:xfrm>
        </p:grpSpPr>
        <p:sp>
          <p:nvSpPr>
            <p:cNvPr id="22" name="object 14">
              <a:extLst>
                <a:ext uri="{FF2B5EF4-FFF2-40B4-BE49-F238E27FC236}">
                  <a16:creationId xmlns:a16="http://schemas.microsoft.com/office/drawing/2014/main" id="{F6F041CE-48CD-45B4-0A4C-4EBF5BB17F92}"/>
                </a:ext>
              </a:extLst>
            </p:cNvPr>
            <p:cNvSpPr/>
            <p:nvPr/>
          </p:nvSpPr>
          <p:spPr>
            <a:xfrm>
              <a:off x="6527927" y="3669029"/>
              <a:ext cx="608330" cy="22860"/>
            </a:xfrm>
            <a:custGeom>
              <a:avLst/>
              <a:gdLst/>
              <a:ahLst/>
              <a:cxnLst/>
              <a:rect l="l" t="t" r="r" b="b"/>
              <a:pathLst>
                <a:path w="608329" h="22860">
                  <a:moveTo>
                    <a:pt x="603250" y="0"/>
                  </a:moveTo>
                  <a:lnTo>
                    <a:pt x="5206" y="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0" y="17780"/>
                  </a:lnTo>
                  <a:lnTo>
                    <a:pt x="5206" y="22860"/>
                  </a:lnTo>
                  <a:lnTo>
                    <a:pt x="603250" y="22860"/>
                  </a:lnTo>
                  <a:lnTo>
                    <a:pt x="608329" y="17780"/>
                  </a:lnTo>
                  <a:lnTo>
                    <a:pt x="608329" y="5080"/>
                  </a:lnTo>
                  <a:lnTo>
                    <a:pt x="603250" y="0"/>
                  </a:lnTo>
                  <a:close/>
                </a:path>
              </a:pathLst>
            </a:custGeom>
            <a:solidFill>
              <a:srgbClr val="FB83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15">
              <a:extLst>
                <a:ext uri="{FF2B5EF4-FFF2-40B4-BE49-F238E27FC236}">
                  <a16:creationId xmlns:a16="http://schemas.microsoft.com/office/drawing/2014/main" id="{2A6876C9-B383-DA67-D927-E7E7C43165C7}"/>
                </a:ext>
              </a:extLst>
            </p:cNvPr>
            <p:cNvSpPr/>
            <p:nvPr/>
          </p:nvSpPr>
          <p:spPr>
            <a:xfrm>
              <a:off x="6159754" y="348500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234569" y="0"/>
                  </a:moveTo>
                  <a:lnTo>
                    <a:pt x="156463" y="0"/>
                  </a:lnTo>
                  <a:lnTo>
                    <a:pt x="107029" y="7968"/>
                  </a:lnTo>
                  <a:lnTo>
                    <a:pt x="64081" y="30158"/>
                  </a:lnTo>
                  <a:lnTo>
                    <a:pt x="30203" y="63998"/>
                  </a:lnTo>
                  <a:lnTo>
                    <a:pt x="7981" y="106915"/>
                  </a:lnTo>
                  <a:lnTo>
                    <a:pt x="0" y="156337"/>
                  </a:lnTo>
                  <a:lnTo>
                    <a:pt x="0" y="234568"/>
                  </a:lnTo>
                  <a:lnTo>
                    <a:pt x="7981" y="283990"/>
                  </a:lnTo>
                  <a:lnTo>
                    <a:pt x="30203" y="326907"/>
                  </a:lnTo>
                  <a:lnTo>
                    <a:pt x="64081" y="360747"/>
                  </a:lnTo>
                  <a:lnTo>
                    <a:pt x="107029" y="382937"/>
                  </a:lnTo>
                  <a:lnTo>
                    <a:pt x="156463" y="390905"/>
                  </a:lnTo>
                  <a:lnTo>
                    <a:pt x="234569" y="390905"/>
                  </a:lnTo>
                  <a:lnTo>
                    <a:pt x="284052" y="382937"/>
                  </a:lnTo>
                  <a:lnTo>
                    <a:pt x="327006" y="360747"/>
                  </a:lnTo>
                  <a:lnTo>
                    <a:pt x="360865" y="326907"/>
                  </a:lnTo>
                  <a:lnTo>
                    <a:pt x="383063" y="283990"/>
                  </a:lnTo>
                  <a:lnTo>
                    <a:pt x="391032" y="234568"/>
                  </a:lnTo>
                  <a:lnTo>
                    <a:pt x="391032" y="156337"/>
                  </a:lnTo>
                  <a:lnTo>
                    <a:pt x="383063" y="106915"/>
                  </a:lnTo>
                  <a:lnTo>
                    <a:pt x="360865" y="63998"/>
                  </a:lnTo>
                  <a:lnTo>
                    <a:pt x="327006" y="30158"/>
                  </a:lnTo>
                  <a:lnTo>
                    <a:pt x="284052" y="7968"/>
                  </a:lnTo>
                  <a:lnTo>
                    <a:pt x="234569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6">
              <a:extLst>
                <a:ext uri="{FF2B5EF4-FFF2-40B4-BE49-F238E27FC236}">
                  <a16:creationId xmlns:a16="http://schemas.microsoft.com/office/drawing/2014/main" id="{9AEABDCA-0F34-428E-A948-6D09BD5CBCA4}"/>
                </a:ext>
              </a:extLst>
            </p:cNvPr>
            <p:cNvSpPr/>
            <p:nvPr/>
          </p:nvSpPr>
          <p:spPr>
            <a:xfrm>
              <a:off x="6159754" y="348500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0" y="156337"/>
                  </a:moveTo>
                  <a:lnTo>
                    <a:pt x="7981" y="106915"/>
                  </a:lnTo>
                  <a:lnTo>
                    <a:pt x="30203" y="63998"/>
                  </a:lnTo>
                  <a:lnTo>
                    <a:pt x="64081" y="30158"/>
                  </a:lnTo>
                  <a:lnTo>
                    <a:pt x="107029" y="7968"/>
                  </a:lnTo>
                  <a:lnTo>
                    <a:pt x="156463" y="0"/>
                  </a:lnTo>
                  <a:lnTo>
                    <a:pt x="234569" y="0"/>
                  </a:lnTo>
                  <a:lnTo>
                    <a:pt x="284052" y="7968"/>
                  </a:lnTo>
                  <a:lnTo>
                    <a:pt x="327006" y="30158"/>
                  </a:lnTo>
                  <a:lnTo>
                    <a:pt x="360865" y="63998"/>
                  </a:lnTo>
                  <a:lnTo>
                    <a:pt x="383063" y="106915"/>
                  </a:lnTo>
                  <a:lnTo>
                    <a:pt x="391032" y="156337"/>
                  </a:lnTo>
                  <a:lnTo>
                    <a:pt x="391032" y="234568"/>
                  </a:lnTo>
                  <a:lnTo>
                    <a:pt x="383063" y="283990"/>
                  </a:lnTo>
                  <a:lnTo>
                    <a:pt x="360865" y="326907"/>
                  </a:lnTo>
                  <a:lnTo>
                    <a:pt x="327006" y="360747"/>
                  </a:lnTo>
                  <a:lnTo>
                    <a:pt x="284052" y="382937"/>
                  </a:lnTo>
                  <a:lnTo>
                    <a:pt x="234569" y="390905"/>
                  </a:lnTo>
                  <a:lnTo>
                    <a:pt x="156463" y="390905"/>
                  </a:lnTo>
                  <a:lnTo>
                    <a:pt x="107029" y="382937"/>
                  </a:lnTo>
                  <a:lnTo>
                    <a:pt x="64081" y="360747"/>
                  </a:lnTo>
                  <a:lnTo>
                    <a:pt x="30203" y="326907"/>
                  </a:lnTo>
                  <a:lnTo>
                    <a:pt x="7981" y="283990"/>
                  </a:lnTo>
                  <a:lnTo>
                    <a:pt x="0" y="234568"/>
                  </a:lnTo>
                  <a:lnTo>
                    <a:pt x="0" y="156337"/>
                  </a:lnTo>
                  <a:close/>
                </a:path>
              </a:pathLst>
            </a:custGeom>
            <a:ln w="15239">
              <a:solidFill>
                <a:srgbClr val="FB83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13">
            <a:extLst>
              <a:ext uri="{FF2B5EF4-FFF2-40B4-BE49-F238E27FC236}">
                <a16:creationId xmlns:a16="http://schemas.microsoft.com/office/drawing/2014/main" id="{151B0BEC-AA6B-8899-EEA6-3FEECDDD86C8}"/>
              </a:ext>
            </a:extLst>
          </p:cNvPr>
          <p:cNvGrpSpPr/>
          <p:nvPr/>
        </p:nvGrpSpPr>
        <p:grpSpPr>
          <a:xfrm>
            <a:off x="5442122" y="5345481"/>
            <a:ext cx="984250" cy="406400"/>
            <a:chOff x="6152134" y="3477386"/>
            <a:chExt cx="984250" cy="406400"/>
          </a:xfrm>
        </p:grpSpPr>
        <p:sp>
          <p:nvSpPr>
            <p:cNvPr id="26" name="object 14">
              <a:extLst>
                <a:ext uri="{FF2B5EF4-FFF2-40B4-BE49-F238E27FC236}">
                  <a16:creationId xmlns:a16="http://schemas.microsoft.com/office/drawing/2014/main" id="{AFFDFECA-52B0-5222-C497-BB62E34A0CDF}"/>
                </a:ext>
              </a:extLst>
            </p:cNvPr>
            <p:cNvSpPr/>
            <p:nvPr/>
          </p:nvSpPr>
          <p:spPr>
            <a:xfrm>
              <a:off x="6527927" y="3669029"/>
              <a:ext cx="608330" cy="22860"/>
            </a:xfrm>
            <a:custGeom>
              <a:avLst/>
              <a:gdLst/>
              <a:ahLst/>
              <a:cxnLst/>
              <a:rect l="l" t="t" r="r" b="b"/>
              <a:pathLst>
                <a:path w="608329" h="22860">
                  <a:moveTo>
                    <a:pt x="603250" y="0"/>
                  </a:moveTo>
                  <a:lnTo>
                    <a:pt x="5206" y="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0" y="17780"/>
                  </a:lnTo>
                  <a:lnTo>
                    <a:pt x="5206" y="22860"/>
                  </a:lnTo>
                  <a:lnTo>
                    <a:pt x="603250" y="22860"/>
                  </a:lnTo>
                  <a:lnTo>
                    <a:pt x="608329" y="17780"/>
                  </a:lnTo>
                  <a:lnTo>
                    <a:pt x="608329" y="5080"/>
                  </a:lnTo>
                  <a:lnTo>
                    <a:pt x="603250" y="0"/>
                  </a:lnTo>
                  <a:close/>
                </a:path>
              </a:pathLst>
            </a:custGeom>
            <a:solidFill>
              <a:srgbClr val="FB83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5">
              <a:extLst>
                <a:ext uri="{FF2B5EF4-FFF2-40B4-BE49-F238E27FC236}">
                  <a16:creationId xmlns:a16="http://schemas.microsoft.com/office/drawing/2014/main" id="{6C899C0D-808D-64CD-780C-90EF329A40FB}"/>
                </a:ext>
              </a:extLst>
            </p:cNvPr>
            <p:cNvSpPr/>
            <p:nvPr/>
          </p:nvSpPr>
          <p:spPr>
            <a:xfrm>
              <a:off x="6159754" y="348500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234569" y="0"/>
                  </a:moveTo>
                  <a:lnTo>
                    <a:pt x="156463" y="0"/>
                  </a:lnTo>
                  <a:lnTo>
                    <a:pt x="107029" y="7968"/>
                  </a:lnTo>
                  <a:lnTo>
                    <a:pt x="64081" y="30158"/>
                  </a:lnTo>
                  <a:lnTo>
                    <a:pt x="30203" y="63998"/>
                  </a:lnTo>
                  <a:lnTo>
                    <a:pt x="7981" y="106915"/>
                  </a:lnTo>
                  <a:lnTo>
                    <a:pt x="0" y="156337"/>
                  </a:lnTo>
                  <a:lnTo>
                    <a:pt x="0" y="234568"/>
                  </a:lnTo>
                  <a:lnTo>
                    <a:pt x="7981" y="283990"/>
                  </a:lnTo>
                  <a:lnTo>
                    <a:pt x="30203" y="326907"/>
                  </a:lnTo>
                  <a:lnTo>
                    <a:pt x="64081" y="360747"/>
                  </a:lnTo>
                  <a:lnTo>
                    <a:pt x="107029" y="382937"/>
                  </a:lnTo>
                  <a:lnTo>
                    <a:pt x="156463" y="390905"/>
                  </a:lnTo>
                  <a:lnTo>
                    <a:pt x="234569" y="390905"/>
                  </a:lnTo>
                  <a:lnTo>
                    <a:pt x="284052" y="382937"/>
                  </a:lnTo>
                  <a:lnTo>
                    <a:pt x="327006" y="360747"/>
                  </a:lnTo>
                  <a:lnTo>
                    <a:pt x="360865" y="326907"/>
                  </a:lnTo>
                  <a:lnTo>
                    <a:pt x="383063" y="283990"/>
                  </a:lnTo>
                  <a:lnTo>
                    <a:pt x="391032" y="234568"/>
                  </a:lnTo>
                  <a:lnTo>
                    <a:pt x="391032" y="156337"/>
                  </a:lnTo>
                  <a:lnTo>
                    <a:pt x="383063" y="106915"/>
                  </a:lnTo>
                  <a:lnTo>
                    <a:pt x="360865" y="63998"/>
                  </a:lnTo>
                  <a:lnTo>
                    <a:pt x="327006" y="30158"/>
                  </a:lnTo>
                  <a:lnTo>
                    <a:pt x="284052" y="7968"/>
                  </a:lnTo>
                  <a:lnTo>
                    <a:pt x="234569" y="0"/>
                  </a:lnTo>
                  <a:close/>
                </a:path>
              </a:pathLst>
            </a:custGeom>
            <a:solidFill>
              <a:srgbClr val="03030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6">
              <a:extLst>
                <a:ext uri="{FF2B5EF4-FFF2-40B4-BE49-F238E27FC236}">
                  <a16:creationId xmlns:a16="http://schemas.microsoft.com/office/drawing/2014/main" id="{332D9B2A-E720-EC2A-A5D3-EDCC977441BF}"/>
                </a:ext>
              </a:extLst>
            </p:cNvPr>
            <p:cNvSpPr/>
            <p:nvPr/>
          </p:nvSpPr>
          <p:spPr>
            <a:xfrm>
              <a:off x="6159754" y="3485006"/>
              <a:ext cx="391160" cy="391160"/>
            </a:xfrm>
            <a:custGeom>
              <a:avLst/>
              <a:gdLst/>
              <a:ahLst/>
              <a:cxnLst/>
              <a:rect l="l" t="t" r="r" b="b"/>
              <a:pathLst>
                <a:path w="391159" h="391160">
                  <a:moveTo>
                    <a:pt x="0" y="156337"/>
                  </a:moveTo>
                  <a:lnTo>
                    <a:pt x="7981" y="106915"/>
                  </a:lnTo>
                  <a:lnTo>
                    <a:pt x="30203" y="63998"/>
                  </a:lnTo>
                  <a:lnTo>
                    <a:pt x="64081" y="30158"/>
                  </a:lnTo>
                  <a:lnTo>
                    <a:pt x="107029" y="7968"/>
                  </a:lnTo>
                  <a:lnTo>
                    <a:pt x="156463" y="0"/>
                  </a:lnTo>
                  <a:lnTo>
                    <a:pt x="234569" y="0"/>
                  </a:lnTo>
                  <a:lnTo>
                    <a:pt x="284052" y="7968"/>
                  </a:lnTo>
                  <a:lnTo>
                    <a:pt x="327006" y="30158"/>
                  </a:lnTo>
                  <a:lnTo>
                    <a:pt x="360865" y="63998"/>
                  </a:lnTo>
                  <a:lnTo>
                    <a:pt x="383063" y="106915"/>
                  </a:lnTo>
                  <a:lnTo>
                    <a:pt x="391032" y="156337"/>
                  </a:lnTo>
                  <a:lnTo>
                    <a:pt x="391032" y="234568"/>
                  </a:lnTo>
                  <a:lnTo>
                    <a:pt x="383063" y="283990"/>
                  </a:lnTo>
                  <a:lnTo>
                    <a:pt x="360865" y="326907"/>
                  </a:lnTo>
                  <a:lnTo>
                    <a:pt x="327006" y="360747"/>
                  </a:lnTo>
                  <a:lnTo>
                    <a:pt x="284052" y="382937"/>
                  </a:lnTo>
                  <a:lnTo>
                    <a:pt x="234569" y="390905"/>
                  </a:lnTo>
                  <a:lnTo>
                    <a:pt x="156463" y="390905"/>
                  </a:lnTo>
                  <a:lnTo>
                    <a:pt x="107029" y="382937"/>
                  </a:lnTo>
                  <a:lnTo>
                    <a:pt x="64081" y="360747"/>
                  </a:lnTo>
                  <a:lnTo>
                    <a:pt x="30203" y="326907"/>
                  </a:lnTo>
                  <a:lnTo>
                    <a:pt x="7981" y="283990"/>
                  </a:lnTo>
                  <a:lnTo>
                    <a:pt x="0" y="234568"/>
                  </a:lnTo>
                  <a:lnTo>
                    <a:pt x="0" y="156337"/>
                  </a:lnTo>
                  <a:close/>
                </a:path>
              </a:pathLst>
            </a:custGeom>
            <a:ln w="15239">
              <a:solidFill>
                <a:srgbClr val="FB833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21315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95F917E8AA3674A99086446737D364F" ma:contentTypeVersion="13" ma:contentTypeDescription="새 문서를 만듭니다." ma:contentTypeScope="" ma:versionID="0586c919399385a5932a53ea42d59d51">
  <xsd:schema xmlns:xsd="http://www.w3.org/2001/XMLSchema" xmlns:xs="http://www.w3.org/2001/XMLSchema" xmlns:p="http://schemas.microsoft.com/office/2006/metadata/properties" xmlns:ns3="0a1dec8e-7d4a-4956-8756-160d66c1f151" targetNamespace="http://schemas.microsoft.com/office/2006/metadata/properties" ma:root="true" ma:fieldsID="cf654bfafe50a4bfc5fe7bf66e37e86a" ns3:_="">
    <xsd:import namespace="0a1dec8e-7d4a-4956-8756-160d66c1f15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1dec8e-7d4a-4956-8756-160d66c1f1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58E8C-4A3E-40C5-B0FF-391F7AC4BFBA}">
  <ds:schemaRefs>
    <ds:schemaRef ds:uri="0a1dec8e-7d4a-4956-8756-160d66c1f15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9C7219B-0F4F-4D16-8CE8-6DB7BAFB75C7}">
  <ds:schemaRefs>
    <ds:schemaRef ds:uri="0a1dec8e-7d4a-4956-8756-160d66c1f15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7651E43-2459-4650-8D8B-7CF4487D06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와이드스크린</PresentationFormat>
  <Slides>35</Slides>
  <Notes>26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KREAM 회사 연혁</vt:lpstr>
      <vt:lpstr>KREAM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revision>2</cp:revision>
  <dcterms:created xsi:type="dcterms:W3CDTF">2024-09-30T01:51:40Z</dcterms:created>
  <dcterms:modified xsi:type="dcterms:W3CDTF">2024-10-02T02:39:05Z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0x010100995F917E8AA3674A99086446737D364F</vt:lpwstr>
  </property>
</Properties>
</file>